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A22404B-F401-4624-B248-A8A86B28A128}" type="datetimeFigureOut">
              <a:rPr lang="el-GR" smtClean="0"/>
              <a:t>25/1/2014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20151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A22404B-F401-4624-B248-A8A86B28A128}" type="datetimeFigureOut">
              <a:rPr lang="el-GR" smtClean="0"/>
              <a:t>25/1/2014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425008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A22404B-F401-4624-B248-A8A86B28A128}" type="datetimeFigureOut">
              <a:rPr lang="el-GR" smtClean="0"/>
              <a:t>25/1/2014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383557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A22404B-F401-4624-B248-A8A86B28A128}" type="datetimeFigureOut">
              <a:rPr lang="el-GR" smtClean="0"/>
              <a:t>25/1/2014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384269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A22404B-F401-4624-B248-A8A86B28A128}" type="datetimeFigureOut">
              <a:rPr lang="el-GR" smtClean="0"/>
              <a:t>25/1/2014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325488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A22404B-F401-4624-B248-A8A86B28A128}" type="datetimeFigureOut">
              <a:rPr lang="el-GR" smtClean="0"/>
              <a:t>25/1/2014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183735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A22404B-F401-4624-B248-A8A86B28A128}" type="datetimeFigureOut">
              <a:rPr lang="el-GR" smtClean="0"/>
              <a:t>25/1/2014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27224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A22404B-F401-4624-B248-A8A86B28A128}" type="datetimeFigureOut">
              <a:rPr lang="el-GR" smtClean="0"/>
              <a:t>25/1/2014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267744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A22404B-F401-4624-B248-A8A86B28A128}" type="datetimeFigureOut">
              <a:rPr lang="el-GR" smtClean="0"/>
              <a:t>25/1/2014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252675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A22404B-F401-4624-B248-A8A86B28A128}" type="datetimeFigureOut">
              <a:rPr lang="el-GR" smtClean="0"/>
              <a:t>25/1/2014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177909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A22404B-F401-4624-B248-A8A86B28A128}" type="datetimeFigureOut">
              <a:rPr lang="el-GR" smtClean="0"/>
              <a:t>25/1/2014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050921C-4C89-4C1C-88FB-278B248D4C9D}" type="slidenum">
              <a:rPr lang="el-GR" smtClean="0"/>
              <a:t>‹#›</a:t>
            </a:fld>
            <a:endParaRPr lang="el-GR"/>
          </a:p>
        </p:txBody>
      </p:sp>
    </p:spTree>
    <p:extLst>
      <p:ext uri="{BB962C8B-B14F-4D97-AF65-F5344CB8AC3E}">
        <p14:creationId xmlns:p14="http://schemas.microsoft.com/office/powerpoint/2010/main" val="419272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2404B-F401-4624-B248-A8A86B28A128}" type="datetimeFigureOut">
              <a:rPr lang="el-GR" smtClean="0"/>
              <a:t>25/1/2014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0921C-4C89-4C1C-88FB-278B248D4C9D}" type="slidenum">
              <a:rPr lang="el-GR" smtClean="0"/>
              <a:t>‹#›</a:t>
            </a:fld>
            <a:endParaRPr lang="el-GR"/>
          </a:p>
        </p:txBody>
      </p:sp>
    </p:spTree>
    <p:extLst>
      <p:ext uri="{BB962C8B-B14F-4D97-AF65-F5344CB8AC3E}">
        <p14:creationId xmlns:p14="http://schemas.microsoft.com/office/powerpoint/2010/main" val="180391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Ορθογώνιο 3"/>
          <p:cNvSpPr/>
          <p:nvPr/>
        </p:nvSpPr>
        <p:spPr>
          <a:xfrm>
            <a:off x="179512" y="332656"/>
            <a:ext cx="8784976" cy="1569660"/>
          </a:xfrm>
          <a:prstGeom prst="rect">
            <a:avLst/>
          </a:prstGeom>
          <a:noFill/>
        </p:spPr>
        <p:txBody>
          <a:bodyPr wrap="square" lIns="91440" tIns="45720" rIns="91440" bIns="45720">
            <a:spAutoFit/>
          </a:bodyPr>
          <a:lstStyle/>
          <a:p>
            <a:pPr algn="ctr"/>
            <a:r>
              <a:rPr lang="el-GR"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Εργασία με θέμα: Το κοινωνικό φαινόμενο</a:t>
            </a:r>
          </a:p>
          <a:p>
            <a:pPr algn="ctr"/>
            <a:r>
              <a:rPr lang="el-GR"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τ</a:t>
            </a:r>
            <a:r>
              <a:rPr lang="el-GR"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ων εγκαταλελειμμένων και περιθωριοποιημένων</a:t>
            </a:r>
          </a:p>
          <a:p>
            <a:pPr algn="ctr"/>
            <a:r>
              <a:rPr lang="el-GR"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α</a:t>
            </a:r>
            <a:r>
              <a:rPr lang="el-GR"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τόμων.</a:t>
            </a:r>
            <a:endParaRPr lang="el-GR" sz="3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Ορθογώνιο 4"/>
          <p:cNvSpPr/>
          <p:nvPr/>
        </p:nvSpPr>
        <p:spPr>
          <a:xfrm>
            <a:off x="179512" y="5157192"/>
            <a:ext cx="8784976" cy="1569660"/>
          </a:xfrm>
          <a:prstGeom prst="rect">
            <a:avLst/>
          </a:prstGeom>
          <a:noFill/>
        </p:spPr>
        <p:txBody>
          <a:bodyPr wrap="square" lIns="91440" tIns="45720" rIns="91440" bIns="45720">
            <a:spAutoFit/>
          </a:bodyPr>
          <a:lstStyle/>
          <a:p>
            <a:pPr algn="ctr"/>
            <a:r>
              <a:rPr lang="el-GR"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Κατερίνα </a:t>
            </a:r>
            <a:r>
              <a:rPr lang="el-GR"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Μαντζούκα</a:t>
            </a:r>
            <a:endParaRPr lang="el-GR"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pPr algn="ctr"/>
            <a:r>
              <a:rPr lang="el-GR"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Τάξη : Α3</a:t>
            </a:r>
          </a:p>
          <a:p>
            <a:pPr algn="ctr"/>
            <a:r>
              <a:rPr lang="el-GR"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Έτος : 2014</a:t>
            </a:r>
            <a:endParaRPr lang="el-GR" sz="3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166" y="1907530"/>
            <a:ext cx="3715667" cy="2975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606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122"/>
                                        </p:tgtEl>
                                        <p:attrNameLst>
                                          <p:attrName>style.visibility</p:attrName>
                                        </p:attrNameLst>
                                      </p:cBhvr>
                                      <p:to>
                                        <p:strVal val="visible"/>
                                      </p:to>
                                    </p:set>
                                    <p:anim calcmode="lin" valueType="num">
                                      <p:cBhvr additive="base">
                                        <p:cTn id="32" dur="500" fill="hold"/>
                                        <p:tgtEl>
                                          <p:spTgt spid="5122"/>
                                        </p:tgtEl>
                                        <p:attrNameLst>
                                          <p:attrName>ppt_x</p:attrName>
                                        </p:attrNameLst>
                                      </p:cBhvr>
                                      <p:tavLst>
                                        <p:tav tm="0">
                                          <p:val>
                                            <p:strVal val="#ppt_x"/>
                                          </p:val>
                                        </p:tav>
                                        <p:tav tm="100000">
                                          <p:val>
                                            <p:strVal val="#ppt_x"/>
                                          </p:val>
                                        </p:tav>
                                      </p:tavLst>
                                    </p:anim>
                                    <p:anim calcmode="lin" valueType="num">
                                      <p:cBhvr additive="base">
                                        <p:cTn id="33"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323528" y="116632"/>
            <a:ext cx="8496944" cy="3323987"/>
          </a:xfrm>
          <a:prstGeom prst="rect">
            <a:avLst/>
          </a:prstGeom>
        </p:spPr>
        <p:txBody>
          <a:bodyPr wrap="square">
            <a:spAutoFit/>
          </a:bodyPr>
          <a:lstStyle/>
          <a:p>
            <a:r>
              <a:rPr lang="el-GR" sz="1400" b="1" dirty="0"/>
              <a:t>ΕΙΣΑΓΩΓΗ</a:t>
            </a:r>
            <a:r>
              <a:rPr lang="el-GR" sz="1400" dirty="0" smtClean="0"/>
              <a:t/>
            </a:r>
            <a:br>
              <a:rPr lang="el-GR" sz="1400" dirty="0" smtClean="0"/>
            </a:br>
            <a:r>
              <a:rPr lang="el-GR" sz="1400" dirty="0" smtClean="0"/>
              <a:t/>
            </a:r>
            <a:br>
              <a:rPr lang="el-GR" sz="1400" dirty="0" smtClean="0"/>
            </a:br>
            <a:r>
              <a:rPr lang="el-GR" sz="1400" dirty="0"/>
              <a:t>Περιθώριο, κοινωνικός αποκλεισμός, άνθρωποι σε κρίση, απόγνωση, παρακμή: άστεγοι. </a:t>
            </a:r>
            <a:r>
              <a:rPr lang="el-GR" sz="1400" dirty="0" err="1"/>
              <a:t>Aπό</a:t>
            </a:r>
            <a:r>
              <a:rPr lang="el-GR" sz="1400" dirty="0"/>
              <a:t> τις πλέον ευπαθείς ομάδες του πληθυσμού, που στην </a:t>
            </a:r>
            <a:r>
              <a:rPr lang="el-GR" sz="1400" dirty="0" err="1"/>
              <a:t>Eλλάδα</a:t>
            </a:r>
            <a:r>
              <a:rPr lang="el-GR" sz="1400" dirty="0"/>
              <a:t> αριθμούν κατ' </a:t>
            </a:r>
            <a:r>
              <a:rPr lang="el-GR" sz="1400" dirty="0" err="1"/>
              <a:t>εκτίμησιν</a:t>
            </a:r>
            <a:r>
              <a:rPr lang="el-GR" sz="1400" dirty="0"/>
              <a:t> περίπου 17.000 άτομα, εκ των οποίων γύρω στους 8.000 ζουν στην </a:t>
            </a:r>
            <a:r>
              <a:rPr lang="el-GR" sz="1400" dirty="0" err="1"/>
              <a:t>Aθήνα</a:t>
            </a:r>
            <a:r>
              <a:rPr lang="el-GR" sz="1400" dirty="0"/>
              <a:t>.</a:t>
            </a:r>
            <a:r>
              <a:rPr lang="el-GR" sz="1400" dirty="0" smtClean="0"/>
              <a:t/>
            </a:r>
            <a:br>
              <a:rPr lang="el-GR" sz="1400" dirty="0" smtClean="0"/>
            </a:br>
            <a:r>
              <a:rPr lang="el-GR" sz="1400" dirty="0" err="1"/>
              <a:t>Aπό</a:t>
            </a:r>
            <a:r>
              <a:rPr lang="el-GR" sz="1400" dirty="0"/>
              <a:t> το συνολικό αριθμό των αστέγων, περίπου 1.000 </a:t>
            </a:r>
            <a:r>
              <a:rPr lang="el-GR" sz="1400" dirty="0" err="1"/>
              <a:t>Eλληνες</a:t>
            </a:r>
            <a:r>
              <a:rPr lang="el-GR" sz="1400" dirty="0"/>
              <a:t> δεν διαθέτουν κανένα σταθερό κατάλυμα, 280 φιλοξενούνται σε κρατικούς και δημοτικούς ξενώνες, 2.000 από μη κυβερνητικές και εκκλησιαστικές οργανώσεις, 500 διαμένουν σε οικοτροφεία, 2.000 έχουν «καταλάβει» κτίρια και καταλύματα, 3.000 βρίσκονται σε διάφορα ιδρύματα και άσυλα, ενώ 8.000 είναι μετανάστες και αιτούντες άσυλο. </a:t>
            </a:r>
            <a:r>
              <a:rPr lang="el-GR" sz="1400" dirty="0" err="1"/>
              <a:t>Tα</a:t>
            </a:r>
            <a:r>
              <a:rPr lang="el-GR" sz="1400" dirty="0"/>
              <a:t> στοιχεία αυτά προέρχονται από την ελληνική έκθεση (2003) του </a:t>
            </a:r>
            <a:r>
              <a:rPr lang="el-GR" sz="1400" dirty="0" err="1"/>
              <a:t>Eυρωπαϊκού</a:t>
            </a:r>
            <a:r>
              <a:rPr lang="el-GR" sz="1400" dirty="0"/>
              <a:t> Παρατηρητηρίου για την </a:t>
            </a:r>
            <a:r>
              <a:rPr lang="el-GR" sz="1400" dirty="0" err="1"/>
              <a:t>Eλλειψη</a:t>
            </a:r>
            <a:r>
              <a:rPr lang="el-GR" sz="1400" dirty="0"/>
              <a:t> Στέγης.</a:t>
            </a:r>
            <a:r>
              <a:rPr lang="el-GR" sz="1400" dirty="0" smtClean="0"/>
              <a:t/>
            </a:r>
            <a:br>
              <a:rPr lang="el-GR" sz="1400" dirty="0" smtClean="0"/>
            </a:br>
            <a:r>
              <a:rPr lang="el-GR" sz="1400" dirty="0"/>
              <a:t>«</a:t>
            </a:r>
            <a:r>
              <a:rPr lang="el-GR" sz="1400" dirty="0" err="1"/>
              <a:t>Oι</a:t>
            </a:r>
            <a:r>
              <a:rPr lang="el-GR" sz="1400" dirty="0"/>
              <a:t> αριθμοί δεν περιλαμβάνουν εκείνους οι οποίοι διαμένουν σε επισφαλείς κατοικίες, γεγονός που σχετίζεται με τη διαρκή φτώχεια και την οικονομική ανασφάλεια. </a:t>
            </a:r>
            <a:r>
              <a:rPr lang="el-GR" sz="1400" dirty="0" err="1"/>
              <a:t>Eίναι</a:t>
            </a:r>
            <a:r>
              <a:rPr lang="el-GR" sz="1400" dirty="0"/>
              <a:t> χαρακτηριστικό ότι περίπου 140.000 </a:t>
            </a:r>
            <a:r>
              <a:rPr lang="el-GR" sz="1400" dirty="0" err="1"/>
              <a:t>Eλληνες</a:t>
            </a:r>
            <a:r>
              <a:rPr lang="el-GR" sz="1400" dirty="0"/>
              <a:t> και 85.000 μετανάστες, κάτοικοι </a:t>
            </a:r>
            <a:r>
              <a:rPr lang="el-GR" sz="1400" dirty="0" err="1"/>
              <a:t>Aθηνών</a:t>
            </a:r>
            <a:r>
              <a:rPr lang="el-GR" sz="1400" dirty="0"/>
              <a:t>, ζουν κάτω από το όριο της φτώχειας σε ενοικιαζόμενα σπίτια με υποβαθμισμένες στεγαστικές συνθήκες», επισημαίνουν οι συντάκτες της έκθεσης </a:t>
            </a:r>
            <a:r>
              <a:rPr lang="el-GR" sz="1400" dirty="0" err="1"/>
              <a:t>Aριστείδης</a:t>
            </a:r>
            <a:r>
              <a:rPr lang="el-GR" sz="1400" dirty="0"/>
              <a:t> </a:t>
            </a:r>
            <a:r>
              <a:rPr lang="el-GR" sz="1400" dirty="0" err="1"/>
              <a:t>Σαπουνάκης</a:t>
            </a:r>
            <a:r>
              <a:rPr lang="el-GR" sz="1400" dirty="0"/>
              <a:t> και </a:t>
            </a:r>
            <a:r>
              <a:rPr lang="el-GR" sz="1400" dirty="0" err="1"/>
              <a:t>Bασίλης</a:t>
            </a:r>
            <a:r>
              <a:rPr lang="el-GR" sz="1400" dirty="0"/>
              <a:t> </a:t>
            </a:r>
            <a:r>
              <a:rPr lang="el-GR" sz="1400" dirty="0" err="1"/>
              <a:t>Aράπογλου</a:t>
            </a:r>
            <a:r>
              <a:rPr lang="el-GR" sz="1400" dirty="0"/>
              <a:t>.</a:t>
            </a:r>
            <a:r>
              <a:rPr lang="el-GR" sz="1400" dirty="0" smtClean="0"/>
              <a:t/>
            </a:r>
            <a:br>
              <a:rPr lang="el-GR" sz="1400" dirty="0" smtClean="0"/>
            </a:br>
            <a:endParaRPr lang="el-GR"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4984"/>
            <a:ext cx="4621088" cy="2095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4159997"/>
            <a:ext cx="3634774" cy="2440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464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 fill="hold"/>
                                        <p:tgtEl>
                                          <p:spTgt spid="1026"/>
                                        </p:tgtEl>
                                        <p:attrNameLst>
                                          <p:attrName>ppt_w</p:attrName>
                                        </p:attrNameLst>
                                      </p:cBhvr>
                                      <p:tavLst>
                                        <p:tav tm="0">
                                          <p:val>
                                            <p:fltVal val="0"/>
                                          </p:val>
                                        </p:tav>
                                        <p:tav tm="100000">
                                          <p:val>
                                            <p:strVal val="#ppt_w"/>
                                          </p:val>
                                        </p:tav>
                                      </p:tavLst>
                                    </p:anim>
                                    <p:anim calcmode="lin" valueType="num">
                                      <p:cBhvr>
                                        <p:cTn id="14" dur="500" fill="hold"/>
                                        <p:tgtEl>
                                          <p:spTgt spid="1026"/>
                                        </p:tgtEl>
                                        <p:attrNameLst>
                                          <p:attrName>ppt_h</p:attrName>
                                        </p:attrNameLst>
                                      </p:cBhvr>
                                      <p:tavLst>
                                        <p:tav tm="0">
                                          <p:val>
                                            <p:fltVal val="0"/>
                                          </p:val>
                                        </p:tav>
                                        <p:tav tm="100000">
                                          <p:val>
                                            <p:strVal val="#ppt_h"/>
                                          </p:val>
                                        </p:tav>
                                      </p:tavLst>
                                    </p:anim>
                                    <p:animEffect transition="in" filter="fade">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 calcmode="lin" valueType="num">
                                      <p:cBhvr>
                                        <p:cTn id="20" dur="1000" fill="hold"/>
                                        <p:tgtEl>
                                          <p:spTgt spid="1027"/>
                                        </p:tgtEl>
                                        <p:attrNameLst>
                                          <p:attrName>ppt_w</p:attrName>
                                        </p:attrNameLst>
                                      </p:cBhvr>
                                      <p:tavLst>
                                        <p:tav tm="0">
                                          <p:val>
                                            <p:fltVal val="0"/>
                                          </p:val>
                                        </p:tav>
                                        <p:tav tm="100000">
                                          <p:val>
                                            <p:strVal val="#ppt_w"/>
                                          </p:val>
                                        </p:tav>
                                      </p:tavLst>
                                    </p:anim>
                                    <p:anim calcmode="lin" valueType="num">
                                      <p:cBhvr>
                                        <p:cTn id="21" dur="1000" fill="hold"/>
                                        <p:tgtEl>
                                          <p:spTgt spid="1027"/>
                                        </p:tgtEl>
                                        <p:attrNameLst>
                                          <p:attrName>ppt_h</p:attrName>
                                        </p:attrNameLst>
                                      </p:cBhvr>
                                      <p:tavLst>
                                        <p:tav tm="0">
                                          <p:val>
                                            <p:fltVal val="0"/>
                                          </p:val>
                                        </p:tav>
                                        <p:tav tm="100000">
                                          <p:val>
                                            <p:strVal val="#ppt_h"/>
                                          </p:val>
                                        </p:tav>
                                      </p:tavLst>
                                    </p:anim>
                                    <p:anim calcmode="lin" valueType="num">
                                      <p:cBhvr>
                                        <p:cTn id="22" dur="1000" fill="hold"/>
                                        <p:tgtEl>
                                          <p:spTgt spid="1027"/>
                                        </p:tgtEl>
                                        <p:attrNameLst>
                                          <p:attrName>style.rotation</p:attrName>
                                        </p:attrNameLst>
                                      </p:cBhvr>
                                      <p:tavLst>
                                        <p:tav tm="0">
                                          <p:val>
                                            <p:fltVal val="90"/>
                                          </p:val>
                                        </p:tav>
                                        <p:tav tm="100000">
                                          <p:val>
                                            <p:fltVal val="0"/>
                                          </p:val>
                                        </p:tav>
                                      </p:tavLst>
                                    </p:anim>
                                    <p:animEffect transition="in" filter="fade">
                                      <p:cBhvr>
                                        <p:cTn id="23"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251520" y="188640"/>
            <a:ext cx="8496944" cy="4324261"/>
          </a:xfrm>
          <a:prstGeom prst="rect">
            <a:avLst/>
          </a:prstGeom>
        </p:spPr>
        <p:txBody>
          <a:bodyPr wrap="square">
            <a:spAutoFit/>
          </a:bodyPr>
          <a:lstStyle/>
          <a:p>
            <a:r>
              <a:rPr lang="el-GR" sz="1100" b="1" dirty="0"/>
              <a:t>ΠΟΙΕΣ ΕΙΝΑΙ ΟΙ ΑΙΤΙΕΣ ΠΟΥ ΤΡΟΦΟΔΟΤΟΥΝ ΤΙΣ ΤΑΞΕΙΣ ΤΩΝ ΑΣΤΕΓΩΝ;</a:t>
            </a:r>
            <a:r>
              <a:rPr lang="el-GR" sz="1100" dirty="0" smtClean="0"/>
              <a:t/>
            </a:r>
            <a:br>
              <a:rPr lang="el-GR" sz="1100" dirty="0" smtClean="0"/>
            </a:br>
            <a:r>
              <a:rPr lang="el-GR" sz="1100" dirty="0" smtClean="0"/>
              <a:t/>
            </a:r>
            <a:br>
              <a:rPr lang="el-GR" sz="1100" dirty="0" smtClean="0"/>
            </a:br>
            <a:r>
              <a:rPr lang="el-GR" sz="1100" dirty="0"/>
              <a:t>Σε έρευνα που είχαμε κάνει το 2005-2006 οι άστεγοι δηλώνουν ως πρώτη αιτία τους οικονομικούς λόγους (φτώχεια, ανεργία κ.λπ.). Στην πραγματικότητα, όμως, τα οικονομικά προβλήματα διαπλέκονται με προβλήματα νοσηρότητας (ψυχιατρικά περιστατικά, εξαρτήσεις από αλκοόλ ή ναρκωτικά κ.ά.), τα οποία δεν αντιμετωπίζονται από την πολιτεία ούτε από την οικογένεια. Επιπλέον στα αίτια των αστέγων συμπεριλαμβάνονται οι φυσικές καταστροφές (σεισμοί, πλημμύρες, πυρκαγιές) και οι πόλεμοι. Πάντως, πληθαίνουν οι απολυμένοι που βρίσκονται στον δρόμο, όπως και οι αλλοδαποί. Το τελευταίο διάστημα υπάρχουν πολλοί άστεγοι πρόσφυγες από το Ιράκ και το Ιράν.</a:t>
            </a:r>
            <a:r>
              <a:rPr lang="el-GR" sz="1100" dirty="0" smtClean="0"/>
              <a:t/>
            </a:r>
            <a:br>
              <a:rPr lang="el-GR" sz="1100" dirty="0" smtClean="0"/>
            </a:br>
            <a:r>
              <a:rPr lang="el-GR" sz="1100" dirty="0" smtClean="0"/>
              <a:t/>
            </a:r>
            <a:br>
              <a:rPr lang="el-GR" sz="1100" dirty="0" smtClean="0"/>
            </a:br>
            <a:r>
              <a:rPr lang="el-GR" sz="1100" b="1" dirty="0"/>
              <a:t>Η ΠΡΟΣΦΟΡΑ ΤΗΣ ΠΟΛΙΤΕΙΑΣ ΠΡΟΣ ΤΟΥΣ ΑΣΤΕΓΟΥΣ</a:t>
            </a:r>
            <a:r>
              <a:rPr lang="el-GR" sz="1100" dirty="0" smtClean="0"/>
              <a:t/>
            </a:r>
            <a:br>
              <a:rPr lang="el-GR" sz="1100" dirty="0" smtClean="0"/>
            </a:br>
            <a:r>
              <a:rPr lang="el-GR" sz="1100" dirty="0" smtClean="0"/>
              <a:t/>
            </a:r>
            <a:br>
              <a:rPr lang="el-GR" sz="1100" dirty="0" smtClean="0"/>
            </a:br>
            <a:r>
              <a:rPr lang="el-GR" sz="1100" dirty="0"/>
              <a:t>Η πολιτεία προέβη στην υλοποίηση του Ιδρύματος Αστέγων που ο σκοπός του είναι η αντιμετώπιση των προβλημάτων των ανθρώπων οι οποίοι για οποιονδήποτε λόγο βρίσκονται χωρίς στέγη η δεν διαθέτουν οι ίδιοι η οικογένειές τους ασφαλή κατοικία επαρκούς επιπέδου. Επίσης, η ανάπτυξη μηχανισμών πρόληψης για την αποτροπή του φαινομένου, καθώς και η ανάπτυξη αντίστοιχων που θα μελετούν τις περιπτώσεις των αστέγων και θα φροντίζουν για τη μελλοντική αποκατάσταση και επανένταξή τους.</a:t>
            </a:r>
            <a:r>
              <a:rPr lang="el-GR" sz="1100" dirty="0" smtClean="0"/>
              <a:t/>
            </a:r>
            <a:br>
              <a:rPr lang="el-GR" sz="1100" dirty="0" smtClean="0"/>
            </a:br>
            <a:r>
              <a:rPr lang="el-GR" sz="1100" dirty="0"/>
              <a:t>Για την επίτευξη των σκοπών του το Ίδρυμα Αστέγων συνεργάζεται και με φορείς που έχουν τους ίδιους σκοπούς. Πέραν των άλλων υπηρεσιών που παρέχει, το Ίδρυμα συγκεντρώνει και διανέμει είδη τροφίμων, ιματισμού, υπόδησης </a:t>
            </a:r>
            <a:r>
              <a:rPr lang="el-GR" sz="1100" dirty="0" err="1"/>
              <a:t>κ.λ.π</a:t>
            </a:r>
            <a:r>
              <a:rPr lang="el-GR" sz="1100" dirty="0"/>
              <a:t>. σε όσους προσέρχονται ή φιλοξενούνται στους χώρους του, καθώς και σε οικογένειες ή μεμονωμένα άτομα τα οποία εντοπίζονται από τις δικές του ή άλλες κοινωνικές υπηρεσίες, ενορίες, εθελοντές ή συνεργαζόμενους φορείς.</a:t>
            </a:r>
            <a:r>
              <a:rPr lang="el-GR" sz="1100" dirty="0" smtClean="0"/>
              <a:t/>
            </a:r>
            <a:br>
              <a:rPr lang="el-GR" sz="1100" dirty="0" smtClean="0"/>
            </a:br>
            <a:r>
              <a:rPr lang="el-GR" sz="1100" dirty="0"/>
              <a:t>Σίτιση</a:t>
            </a:r>
            <a:r>
              <a:rPr lang="el-GR" sz="1100" dirty="0" smtClean="0"/>
              <a:t/>
            </a:r>
            <a:br>
              <a:rPr lang="el-GR" sz="1100" dirty="0" smtClean="0"/>
            </a:br>
            <a:r>
              <a:rPr lang="el-GR" sz="1100" dirty="0"/>
              <a:t>Το Κ.Υ.Α.Δ.Α. παρέχει καθημερινά 1.200 μερίδες φαγητού σε άπορους και άστεγους Έλληνες και αλλοδαπούς. Το φαγητό διανέμεται δύο φορές ημερησίως (μεσημέρι 12:00-13:00 και απόγευμα 18:00-19:00)από το Κέντρο Σίτισης του Ιδρύματος, στη συμβολή των οδών Σοφοκλέους 70και Πειραιώς 35.</a:t>
            </a:r>
            <a:r>
              <a:rPr lang="el-GR" sz="1100" dirty="0" smtClean="0"/>
              <a:t/>
            </a:r>
            <a:br>
              <a:rPr lang="el-GR" sz="1100" dirty="0" smtClean="0"/>
            </a:br>
            <a:r>
              <a:rPr lang="el-GR" sz="1100" dirty="0"/>
              <a:t>Στέγαση</a:t>
            </a:r>
            <a:r>
              <a:rPr lang="el-GR" sz="1100" dirty="0" smtClean="0"/>
              <a:t/>
            </a:r>
            <a:br>
              <a:rPr lang="el-GR" sz="1100" dirty="0" smtClean="0"/>
            </a:br>
            <a:r>
              <a:rPr lang="el-GR" sz="1100" dirty="0"/>
              <a:t>Το Κ.Υ.Α.Δ.Α. διαθέτει δύο ξενώνες στους οποίους παρέχετε βραχεία φιλοξενία (3-6 μήνες) σε 180 άτομα. Η πληθυσμιακή ομάδα που εξυπηρετείται καλύπτει άτομα ηλικίας 18-65 ετών. Οι υπηρεσίες που παρέχονται είναι δωρεάν και ίδιες για όλους.</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565754"/>
            <a:ext cx="3888432" cy="2198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612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323528" y="188640"/>
            <a:ext cx="8208912" cy="3693319"/>
          </a:xfrm>
          <a:prstGeom prst="rect">
            <a:avLst/>
          </a:prstGeom>
        </p:spPr>
        <p:txBody>
          <a:bodyPr wrap="square">
            <a:spAutoFit/>
          </a:bodyPr>
          <a:lstStyle/>
          <a:p>
            <a:r>
              <a:rPr lang="el-GR" dirty="0" smtClean="0"/>
              <a:t>Δράσεις</a:t>
            </a:r>
          </a:p>
          <a:p>
            <a:r>
              <a:rPr lang="el-GR" dirty="0" smtClean="0"/>
              <a:t>Το Ίδρυμα Αστέγων, για την ευαισθητοποίηση και την ενεργοποίηση των πολιτών, κινείται προς την πραγμάτωση συγκεκριμένων δράσεων. Σε πρώτη φάση υλοποιούνται συνεργασίες με φορείς που έχουν παρόμοιους καταστατικούς σκοπούς, όπως την εκκλησία της Ελλάδος, τον ελληνικό Ερυθρό Σταυρό, μη κυβερνητικές οργανώσεις ,καθώς και το εμπορικό και βιομηχανικό επιμελητήριο Αθηνών.</a:t>
            </a:r>
          </a:p>
          <a:p>
            <a:r>
              <a:rPr lang="el-GR" dirty="0" smtClean="0"/>
              <a:t>Επίσης, συγκροτείται το δίκτυο εθελοντών με την βοήθεια του Συλλόγου Φιλών του Ιδρύματος. Επιπλέον, πραγματοποιείται ευρύ φάσμα δράσεων στο πλαίσιο του σχεδίου αντιμετώπισης κρίσεων και της παροχής βοηθείας στον δρόμο.</a:t>
            </a:r>
          </a:p>
          <a:p>
            <a:r>
              <a:rPr lang="el-GR" dirty="0" smtClean="0"/>
              <a:t>Τέλος, μέσω ειδικής εκστρατείας και κατάλληλα σχεδιασμένων εκδηλώσεων, επιχειρείται η πληρέστερη ενημέρωση των πολιτών με σκοπό την αντιμετώπιση των αναγκών των αστέγων.</a:t>
            </a: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881959"/>
            <a:ext cx="3960440" cy="256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3881958"/>
            <a:ext cx="3240652" cy="2427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701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3074"/>
                                        </p:tgtEl>
                                      </p:cBhvr>
                                    </p:animEffect>
                                    <p:animScale>
                                      <p:cBhvr>
                                        <p:cTn id="15" dur="250" autoRev="1" fill="hold"/>
                                        <p:tgtEl>
                                          <p:spTgt spid="3074"/>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3075"/>
                                        </p:tgtEl>
                                        <p:attrNameLst>
                                          <p:attrName>style.visibility</p:attrName>
                                        </p:attrNameLst>
                                      </p:cBhvr>
                                      <p:to>
                                        <p:strVal val="visible"/>
                                      </p:to>
                                    </p:set>
                                    <p:animEffect transition="in" filter="wipe(down)">
                                      <p:cBhvr>
                                        <p:cTn id="20" dur="580">
                                          <p:stCondLst>
                                            <p:cond delay="0"/>
                                          </p:stCondLst>
                                        </p:cTn>
                                        <p:tgtEl>
                                          <p:spTgt spid="3075"/>
                                        </p:tgtEl>
                                      </p:cBhvr>
                                    </p:animEffect>
                                    <p:anim calcmode="lin" valueType="num">
                                      <p:cBhvr>
                                        <p:cTn id="21" dur="1822" tmFilter="0,0; 0.14,0.36; 0.43,0.73; 0.71,0.91; 1.0,1.0">
                                          <p:stCondLst>
                                            <p:cond delay="0"/>
                                          </p:stCondLst>
                                        </p:cTn>
                                        <p:tgtEl>
                                          <p:spTgt spid="3075"/>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075"/>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075"/>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075"/>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075"/>
                                        </p:tgtEl>
                                        <p:attrNameLst>
                                          <p:attrName>ppt_y</p:attrName>
                                        </p:attrNameLst>
                                      </p:cBhvr>
                                      <p:tavLst>
                                        <p:tav tm="0" fmla="#ppt_y-sin(pi*$)/81">
                                          <p:val>
                                            <p:fltVal val="0"/>
                                          </p:val>
                                        </p:tav>
                                        <p:tav tm="100000">
                                          <p:val>
                                            <p:fltVal val="1"/>
                                          </p:val>
                                        </p:tav>
                                      </p:tavLst>
                                    </p:anim>
                                    <p:animScale>
                                      <p:cBhvr>
                                        <p:cTn id="26" dur="26">
                                          <p:stCondLst>
                                            <p:cond delay="650"/>
                                          </p:stCondLst>
                                        </p:cTn>
                                        <p:tgtEl>
                                          <p:spTgt spid="3075"/>
                                        </p:tgtEl>
                                      </p:cBhvr>
                                      <p:to x="100000" y="60000"/>
                                    </p:animScale>
                                    <p:animScale>
                                      <p:cBhvr>
                                        <p:cTn id="27" dur="166" decel="50000">
                                          <p:stCondLst>
                                            <p:cond delay="676"/>
                                          </p:stCondLst>
                                        </p:cTn>
                                        <p:tgtEl>
                                          <p:spTgt spid="3075"/>
                                        </p:tgtEl>
                                      </p:cBhvr>
                                      <p:to x="100000" y="100000"/>
                                    </p:animScale>
                                    <p:animScale>
                                      <p:cBhvr>
                                        <p:cTn id="28" dur="26">
                                          <p:stCondLst>
                                            <p:cond delay="1312"/>
                                          </p:stCondLst>
                                        </p:cTn>
                                        <p:tgtEl>
                                          <p:spTgt spid="3075"/>
                                        </p:tgtEl>
                                      </p:cBhvr>
                                      <p:to x="100000" y="80000"/>
                                    </p:animScale>
                                    <p:animScale>
                                      <p:cBhvr>
                                        <p:cTn id="29" dur="166" decel="50000">
                                          <p:stCondLst>
                                            <p:cond delay="1338"/>
                                          </p:stCondLst>
                                        </p:cTn>
                                        <p:tgtEl>
                                          <p:spTgt spid="3075"/>
                                        </p:tgtEl>
                                      </p:cBhvr>
                                      <p:to x="100000" y="100000"/>
                                    </p:animScale>
                                    <p:animScale>
                                      <p:cBhvr>
                                        <p:cTn id="30" dur="26">
                                          <p:stCondLst>
                                            <p:cond delay="1642"/>
                                          </p:stCondLst>
                                        </p:cTn>
                                        <p:tgtEl>
                                          <p:spTgt spid="3075"/>
                                        </p:tgtEl>
                                      </p:cBhvr>
                                      <p:to x="100000" y="90000"/>
                                    </p:animScale>
                                    <p:animScale>
                                      <p:cBhvr>
                                        <p:cTn id="31" dur="166" decel="50000">
                                          <p:stCondLst>
                                            <p:cond delay="1668"/>
                                          </p:stCondLst>
                                        </p:cTn>
                                        <p:tgtEl>
                                          <p:spTgt spid="3075"/>
                                        </p:tgtEl>
                                      </p:cBhvr>
                                      <p:to x="100000" y="100000"/>
                                    </p:animScale>
                                    <p:animScale>
                                      <p:cBhvr>
                                        <p:cTn id="32" dur="26">
                                          <p:stCondLst>
                                            <p:cond delay="1808"/>
                                          </p:stCondLst>
                                        </p:cTn>
                                        <p:tgtEl>
                                          <p:spTgt spid="3075"/>
                                        </p:tgtEl>
                                      </p:cBhvr>
                                      <p:to x="100000" y="95000"/>
                                    </p:animScale>
                                    <p:animScale>
                                      <p:cBhvr>
                                        <p:cTn id="33" dur="166" decel="50000">
                                          <p:stCondLst>
                                            <p:cond delay="1834"/>
                                          </p:stCondLst>
                                        </p:cTn>
                                        <p:tgtEl>
                                          <p:spTgt spid="307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107504" y="3448"/>
            <a:ext cx="8388424" cy="5262979"/>
          </a:xfrm>
          <a:prstGeom prst="rect">
            <a:avLst/>
          </a:prstGeom>
        </p:spPr>
        <p:txBody>
          <a:bodyPr wrap="square">
            <a:spAutoFit/>
          </a:bodyPr>
          <a:lstStyle/>
          <a:p>
            <a:r>
              <a:rPr lang="el-GR" sz="1200" b="1" dirty="0"/>
              <a:t>ΑΣΤΕΓΟΙ ΣΤΟ ΕΠΙΚΕΝΤΡΟ ΤΟΥ ΦΙΛΑΝΘΡΩΠΙΚΟΥ ΕΡΓΟΥ ΤΗΣ ΕΚΚΛΗΣΙΑΣ</a:t>
            </a:r>
            <a:r>
              <a:rPr lang="el-GR" sz="1200" dirty="0" smtClean="0"/>
              <a:t/>
            </a:r>
            <a:br>
              <a:rPr lang="el-GR" sz="1200" dirty="0" smtClean="0"/>
            </a:br>
            <a:r>
              <a:rPr lang="el-GR" sz="1200" dirty="0" smtClean="0"/>
              <a:t/>
            </a:r>
            <a:br>
              <a:rPr lang="el-GR" sz="1200" dirty="0" smtClean="0"/>
            </a:br>
            <a:r>
              <a:rPr lang="el-GR" sz="1200" dirty="0"/>
              <a:t>Συσσίτια, οίκοι ευγηρίας, ορφανοτροφεία, ιατρεία, στέγες αναπήρων και ατόμων με ιδιαίτερες ανάγκες αποτελούν τη μαρτυρία αγάπης της Εκκλησίας. </a:t>
            </a:r>
            <a:r>
              <a:rPr lang="el-GR" sz="1200" dirty="0" err="1"/>
              <a:t>Eνα</a:t>
            </a:r>
            <a:r>
              <a:rPr lang="el-GR" sz="1200" dirty="0"/>
              <a:t> μικρό μέρος του φιλανθρωπικού έργου της, στο οποίο συμμετέχουν κληρικοί και πιστοί με ένα μόνο στόχο: τη στήριξη του πάσχοντος ανθρώπου. Χωρίς διακρίσεις και διαχωρισμούς, τα ενοριακά φιλόπτωχα ταμεία της Αρχιεπισκοπής και των Μητροπόλεων προσφέρουν τη βοήθεια και τη συμπαράστασή τους σε όλους όσοι έχουν ανάγκη ανεξαρτήτως φύλου, καταγωγής, χρώματος και θρησκείας. </a:t>
            </a:r>
            <a:r>
              <a:rPr lang="el-GR" sz="1200" dirty="0" err="1"/>
              <a:t>Oπως</a:t>
            </a:r>
            <a:r>
              <a:rPr lang="el-GR" sz="1200" dirty="0"/>
              <a:t> ακριβώς συνέβαινε τον 4ο αιώνα, όταν οι κατατρεγμένοι και οι φτωχοί της </a:t>
            </a:r>
            <a:r>
              <a:rPr lang="el-GR" sz="1200" dirty="0" err="1"/>
              <a:t>Μικράς</a:t>
            </a:r>
            <a:r>
              <a:rPr lang="el-GR" sz="1200" dirty="0"/>
              <a:t> Ασίας έβρισκαν καταφύγιο στα νοσοκομεία και τα πτωχοκομεία που είχε δημιουργήσει ο Μέγας Βασίλειος, ο πρώτος επίσκοπος που δημιούργησε ένα οργανωμένο σύστημα κοινωνικής πρόνοιας με την ίδρυση μιας σειράς ιδρυμάτων. Το 368, η «</a:t>
            </a:r>
            <a:r>
              <a:rPr lang="el-GR" sz="1200" dirty="0" err="1"/>
              <a:t>Βασιλειάδα</a:t>
            </a:r>
            <a:r>
              <a:rPr lang="el-GR" sz="1200" dirty="0"/>
              <a:t>», όπως ονομαζόταν, αποτελούσε το κέντρο της φιλανθρωπίας του Μεγάλου Βασιλείου.</a:t>
            </a:r>
            <a:r>
              <a:rPr lang="el-GR" sz="1200" dirty="0" smtClean="0"/>
              <a:t/>
            </a:r>
            <a:br>
              <a:rPr lang="el-GR" sz="1200" dirty="0" smtClean="0"/>
            </a:br>
            <a:r>
              <a:rPr lang="el-GR" sz="1200" dirty="0"/>
              <a:t>Από τους πρώτους αιώνες, η Εκκλησία ανέπτυξε φιλανθρωπική δραστηριότητα φροντίζοντας τους φτωχούς, τις χήρες, τα ορφανά και τους αναπήρους. Σήμερα, η Εκκλησία συνεχίζει το φιλανθρωπικό της έργο, αλλά και την προσπάθειά της να παρέμβει ουσιαστικά στα προβλήματα που δημιούργησαν οι νέες συνθήκες ζωής και η αποξένωση των ανθρώπων. Οι άστεγοι, τα θύματα των ναρκωτικών, οι κακοποιημένες γυναίκες και οι πρόσφυγες είναι ορισμένες από τις ευαίσθητες κοινωνικές ομάδες για τις οποίες η Εκκλησία δείχνει, ιδιαίτερα τα τελευταία χρόνια, το ενδιαφέρον της</a:t>
            </a:r>
            <a:r>
              <a:rPr lang="el-GR" sz="1200" dirty="0" smtClean="0"/>
              <a:t/>
            </a:r>
            <a:br>
              <a:rPr lang="el-GR" sz="1200" dirty="0" smtClean="0"/>
            </a:br>
            <a:r>
              <a:rPr lang="el-GR" sz="1200" dirty="0"/>
              <a:t>Στην Αρχιεπισκοπή Αθηνών, έπειτα από πρωτοβουλία του Αρχιεπισκόπου κ. Χριστόδουλου, λειτουργεί από τον περασμένο Απρίλιο το φιλανθρωπικό κατάστημα «</a:t>
            </a:r>
            <a:r>
              <a:rPr lang="el-GR" sz="1200" dirty="0" err="1"/>
              <a:t>Ταβιθά</a:t>
            </a:r>
            <a:r>
              <a:rPr lang="el-GR" sz="1200" dirty="0"/>
              <a:t>».</a:t>
            </a:r>
            <a:r>
              <a:rPr lang="el-GR" sz="1200" dirty="0" smtClean="0"/>
              <a:t/>
            </a:r>
            <a:br>
              <a:rPr lang="el-GR" sz="1200" dirty="0" smtClean="0"/>
            </a:br>
            <a:r>
              <a:rPr lang="el-GR" sz="1200" dirty="0"/>
              <a:t>«Η "</a:t>
            </a:r>
            <a:r>
              <a:rPr lang="el-GR" sz="1200" dirty="0" err="1"/>
              <a:t>Ταβιθά</a:t>
            </a:r>
            <a:r>
              <a:rPr lang="el-GR" sz="1200" dirty="0"/>
              <a:t>" προμηθεύει με ρούχα και υποδήματα τους φτωχούς και τους αστέγους της Αθήνας, τις φυλακές σε όλη την Ελλάδα, αλλά και το κέντρο Παλιννοστούντων στο Λαύριο», σημειώνει ο π. Θεμιστοκλής Χριστοδούλου, διευθυντής της Χριστιανικής Αλληλεγγύης της Αρχιεπισκοπής. Τους τελευταίους οκτώ μήνες, το κατάστημα προσέφερε περισσότερα από 35.000 τεμάχια ρούχων και υποδημάτων, ενώ περισσότερα από 1.200 άτομα πέρασαν τις πόρτες του. «Από αυτούς, οι 280 ήταν άστεγοι και τους προσφέρθηκαν 1.761 τεμάχια ρούχων», αναφέρει ο π. Θεμιστοκλής και προσθέτει: «Δεν τελειώνουν. Η Αθήνα γεμίζει από αστέγους».</a:t>
            </a:r>
            <a:r>
              <a:rPr lang="el-GR" sz="1200" dirty="0" smtClean="0"/>
              <a:t/>
            </a:r>
            <a:br>
              <a:rPr lang="el-GR" sz="1200" dirty="0" smtClean="0"/>
            </a:br>
            <a:r>
              <a:rPr lang="el-GR" sz="1200" dirty="0"/>
              <a:t>Διανομή συσσιτίου</a:t>
            </a:r>
            <a:r>
              <a:rPr lang="el-GR" sz="1200" dirty="0" smtClean="0"/>
              <a:t/>
            </a:r>
            <a:br>
              <a:rPr lang="el-GR" sz="1200" dirty="0" smtClean="0"/>
            </a:br>
            <a:r>
              <a:rPr lang="el-GR" sz="1200" dirty="0"/>
              <a:t>Αυτό ήταν και ο λόγος που η Αρχιεπισκοπή αποφάσισε να βοηθήσει τους αστέγους στα σημεία όπου βρίσκουν καταφύγιο. Με τη βοήθεια μιας ομάδας εθελοντών νέων και ενός ειδικά μετασκευασμένου οχήματος ξεκίνησε η διανομή φαγητού σε αστέγους της Αθήνας. Το πρόγραμμα ονομάζεται «Κιβωτός Αγάπης» και από τον περασμένο Απρίλιο έχουν προσφερθεί περισσότερες από 6.500 μερίδες φαγητού.</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085184"/>
            <a:ext cx="2552700" cy="1646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5049539"/>
            <a:ext cx="2390775"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865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fade">
                                      <p:cBhvr>
                                        <p:cTn id="14" dur="5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099"/>
                                        </p:tgtEl>
                                        <p:attrNameLst>
                                          <p:attrName>style.visibility</p:attrName>
                                        </p:attrNameLst>
                                      </p:cBhvr>
                                      <p:to>
                                        <p:strVal val="visible"/>
                                      </p:to>
                                    </p:set>
                                    <p:animEffect transition="in" filter="barn(inVertical)">
                                      <p:cBhvr>
                                        <p:cTn id="19"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158</Words>
  <Application>Microsoft Office PowerPoint</Application>
  <PresentationFormat>Προβολή στην οθόνη (4:3)</PresentationFormat>
  <Paragraphs>13</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ΕΠΠtools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MANTZOUKAS</dc:creator>
  <cp:lastModifiedBy>MANTZOUKAS</cp:lastModifiedBy>
  <cp:revision>3</cp:revision>
  <dcterms:created xsi:type="dcterms:W3CDTF">2014-01-25T10:55:15Z</dcterms:created>
  <dcterms:modified xsi:type="dcterms:W3CDTF">2014-01-25T11:24:10Z</dcterms:modified>
</cp:coreProperties>
</file>