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3" r:id="rId24"/>
    <p:sldId id="294" r:id="rId25"/>
    <p:sldId id="295"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2" r:id="rId40"/>
    <p:sldId id="296" r:id="rId41"/>
    <p:sldId id="297"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4ED53-73BE-4867-82BD-136C00F748B3}" type="datetimeFigureOut">
              <a:rPr lang="el-GR" smtClean="0"/>
              <a:pPr/>
              <a:t>9/5/2016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37641-258D-49EE-8408-332A5877208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3337641-258D-49EE-8408-332A58772080}" type="slidenum">
              <a:rPr lang="el-GR" smtClean="0"/>
              <a:pPr/>
              <a:t>23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3337641-258D-49EE-8408-332A58772080}" type="slidenum">
              <a:rPr lang="el-GR" smtClean="0"/>
              <a:pPr/>
              <a:t>35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C0FE31-28F6-4482-9861-7EB8BEB295A2}" type="datetimeFigureOut">
              <a:rPr lang="el-GR" smtClean="0"/>
              <a:pPr/>
              <a:t>9/5/2016</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9290A6E7-9CF7-4733-AD5A-9758F4C4111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C0FE31-28F6-4482-9861-7EB8BEB295A2}" type="datetimeFigureOut">
              <a:rPr lang="el-GR" smtClean="0"/>
              <a:pPr/>
              <a:t>9/5/2016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290A6E7-9CF7-4733-AD5A-9758F4C4111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C0FE31-28F6-4482-9861-7EB8BEB295A2}" type="datetimeFigureOut">
              <a:rPr lang="el-GR" smtClean="0"/>
              <a:pPr/>
              <a:t>9/5/2016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290A6E7-9CF7-4733-AD5A-9758F4C4111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C0FE31-28F6-4482-9861-7EB8BEB295A2}" type="datetimeFigureOut">
              <a:rPr lang="el-GR" smtClean="0"/>
              <a:pPr/>
              <a:t>9/5/2016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290A6E7-9CF7-4733-AD5A-9758F4C4111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C0FE31-28F6-4482-9861-7EB8BEB295A2}" type="datetimeFigureOut">
              <a:rPr lang="el-GR" smtClean="0"/>
              <a:pPr/>
              <a:t>9/5/2016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290A6E7-9CF7-4733-AD5A-9758F4C4111C}"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C0FE31-28F6-4482-9861-7EB8BEB295A2}" type="datetimeFigureOut">
              <a:rPr lang="el-GR" smtClean="0"/>
              <a:pPr/>
              <a:t>9/5/2016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290A6E7-9CF7-4733-AD5A-9758F4C4111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C0FE31-28F6-4482-9861-7EB8BEB295A2}" type="datetimeFigureOut">
              <a:rPr lang="el-GR" smtClean="0"/>
              <a:pPr/>
              <a:t>9/5/2016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290A6E7-9CF7-4733-AD5A-9758F4C4111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C0FE31-28F6-4482-9861-7EB8BEB295A2}" type="datetimeFigureOut">
              <a:rPr lang="el-GR" smtClean="0"/>
              <a:pPr/>
              <a:t>9/5/2016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290A6E7-9CF7-4733-AD5A-9758F4C4111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0FE31-28F6-4482-9861-7EB8BEB295A2}" type="datetimeFigureOut">
              <a:rPr lang="el-GR" smtClean="0"/>
              <a:pPr/>
              <a:t>9/5/2016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290A6E7-9CF7-4733-AD5A-9758F4C4111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C0FE31-28F6-4482-9861-7EB8BEB295A2}" type="datetimeFigureOut">
              <a:rPr lang="el-GR" smtClean="0"/>
              <a:pPr/>
              <a:t>9/5/2016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290A6E7-9CF7-4733-AD5A-9758F4C4111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C0FE31-28F6-4482-9861-7EB8BEB295A2}" type="datetimeFigureOut">
              <a:rPr lang="el-GR" smtClean="0"/>
              <a:pPr/>
              <a:t>9/5/2016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077200" y="6356350"/>
            <a:ext cx="609600" cy="365125"/>
          </a:xfrm>
        </p:spPr>
        <p:txBody>
          <a:bodyPr/>
          <a:lstStyle/>
          <a:p>
            <a:fld id="{9290A6E7-9CF7-4733-AD5A-9758F4C4111C}" type="slidenum">
              <a:rPr lang="el-GR" smtClean="0"/>
              <a:pPr/>
              <a:t>‹#›</a:t>
            </a:fld>
            <a:endParaRPr lang="el-G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C0FE31-28F6-4482-9861-7EB8BEB295A2}" type="datetimeFigureOut">
              <a:rPr lang="el-GR" smtClean="0"/>
              <a:pPr/>
              <a:t>9/5/2016</a:t>
            </a:fld>
            <a:endParaRPr lang="el-G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90A6E7-9CF7-4733-AD5A-9758F4C4111C}" type="slidenum">
              <a:rPr lang="el-GR" smtClean="0"/>
              <a:pPr/>
              <a:t>‹#›</a:t>
            </a:fld>
            <a:endParaRPr lang="el-G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836712"/>
            <a:ext cx="6120680" cy="5016758"/>
          </a:xfrm>
          <a:prstGeom prst="rect">
            <a:avLst/>
          </a:prstGeom>
        </p:spPr>
        <p:txBody>
          <a:bodyPr wrap="square">
            <a:spAutoFit/>
          </a:bodyPr>
          <a:lstStyle/>
          <a:p>
            <a:pPr algn="ctr"/>
            <a:r>
              <a:rPr lang="el-GR" sz="4000" b="1" smtClean="0">
                <a:solidFill>
                  <a:srgbClr val="000000"/>
                </a:solidFill>
              </a:rPr>
              <a:t> ΓΥΜΝΑΣΙΟ </a:t>
            </a:r>
            <a:r>
              <a:rPr lang="el-GR" sz="4000" b="1" dirty="0" smtClean="0">
                <a:solidFill>
                  <a:srgbClr val="000000"/>
                </a:solidFill>
              </a:rPr>
              <a:t>ΑΝΑΤΟΛΗΣ</a:t>
            </a:r>
            <a:br>
              <a:rPr lang="el-GR" sz="4000" b="1" dirty="0" smtClean="0">
                <a:solidFill>
                  <a:srgbClr val="000000"/>
                </a:solidFill>
              </a:rPr>
            </a:br>
            <a:r>
              <a:rPr lang="el-GR" sz="4000" b="1" dirty="0" smtClean="0">
                <a:solidFill>
                  <a:srgbClr val="000000"/>
                </a:solidFill>
              </a:rPr>
              <a:t/>
            </a:r>
            <a:br>
              <a:rPr lang="el-GR" sz="4000" b="1" dirty="0" smtClean="0">
                <a:solidFill>
                  <a:srgbClr val="000000"/>
                </a:solidFill>
              </a:rPr>
            </a:br>
            <a:r>
              <a:rPr lang="el-GR" sz="4000" b="1" dirty="0" smtClean="0">
                <a:solidFill>
                  <a:srgbClr val="000000"/>
                </a:solidFill>
              </a:rPr>
              <a:t>ΠΡΟΓΡΑΜΜΑ ΠΕΡΙΒΑΛΛΟΝΤΙΚΗΣ ΕΚΠΑΙΔΕΥΣΗΣ</a:t>
            </a:r>
            <a:br>
              <a:rPr lang="el-GR" sz="4000" b="1" dirty="0" smtClean="0">
                <a:solidFill>
                  <a:srgbClr val="000000"/>
                </a:solidFill>
              </a:rPr>
            </a:br>
            <a:r>
              <a:rPr lang="el-GR" sz="4000" b="1" dirty="0" smtClean="0">
                <a:solidFill>
                  <a:srgbClr val="000000"/>
                </a:solidFill>
              </a:rPr>
              <a:t/>
            </a:r>
            <a:br>
              <a:rPr lang="el-GR" sz="4000" b="1" dirty="0" smtClean="0">
                <a:solidFill>
                  <a:srgbClr val="000000"/>
                </a:solidFill>
              </a:rPr>
            </a:br>
            <a:r>
              <a:rPr lang="el-GR" sz="4000" b="1" dirty="0" smtClean="0">
                <a:solidFill>
                  <a:srgbClr val="000000"/>
                </a:solidFill>
              </a:rPr>
              <a:t>ΣΧ.ΕΤΟΣ 201</a:t>
            </a:r>
            <a:r>
              <a:rPr lang="el-GR" sz="4000" b="1" dirty="0">
                <a:solidFill>
                  <a:srgbClr val="000000"/>
                </a:solidFill>
              </a:rPr>
              <a:t>5</a:t>
            </a:r>
            <a:r>
              <a:rPr lang="el-GR" sz="4000" b="1" dirty="0" smtClean="0">
                <a:solidFill>
                  <a:srgbClr val="000000"/>
                </a:solidFill>
              </a:rPr>
              <a:t>-2016</a:t>
            </a:r>
            <a:br>
              <a:rPr lang="el-GR" sz="4000" b="1" dirty="0" smtClean="0">
                <a:solidFill>
                  <a:srgbClr val="000000"/>
                </a:solidFill>
              </a:rPr>
            </a:br>
            <a:r>
              <a:rPr lang="el-GR" sz="4000" b="1" dirty="0" smtClean="0">
                <a:solidFill>
                  <a:srgbClr val="000000"/>
                </a:solidFill>
              </a:rPr>
              <a:t>ΤΑΞΗ Α1,2</a:t>
            </a:r>
            <a:endParaRPr lang="el-GR" sz="4000" dirty="0"/>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1"/>
            <a:ext cx="8784976" cy="2308324"/>
          </a:xfrm>
          <a:prstGeom prst="rect">
            <a:avLst/>
          </a:prstGeom>
        </p:spPr>
        <p:txBody>
          <a:bodyPr wrap="square">
            <a:spAutoFit/>
          </a:bodyPr>
          <a:lstStyle/>
          <a:p>
            <a:pPr algn="just"/>
            <a:r>
              <a:rPr lang="el-GR" dirty="0"/>
              <a:t>Περιλαμβάνουν το γυαλί, το χαρτί, το αλουμίνιο και άλλα μέταλλα όπως ο χαλκός και ο σίδηρος, την άσφαλτο, τα κλωστοϋφαντουργικά προϊόντα και τα πλαστικά. Οι ηλεκτρικές και ηλεκτρονικές συσκευές πρέπει να ανακυκλώνονται όχι μόνον γιατί η τοποθέτηση τους σε χώρους ταφής απορριμμάτων επιβαρύνει το περιβάλλον αλλά και γιατί βλάπτει την υγεία μας.</a:t>
            </a:r>
          </a:p>
          <a:p>
            <a:pPr algn="just"/>
            <a:r>
              <a:rPr lang="el-GR" dirty="0"/>
              <a:t>Τα βιοδιασπάσιμα απόβλητα, όπως τα υπολείμματα τροφίμων ή τα απόβλητα κήπων και καλλιεργειών, είναι επίσης ανακυκλώσιμα με τη βοήθεια μικροοργανισμών μέσω της λιπασματοποίησης (κομποστοποίησης) ή τηςαναερόβιας χώνευσης.</a:t>
            </a:r>
          </a:p>
        </p:txBody>
      </p:sp>
      <p:pic>
        <p:nvPicPr>
          <p:cNvPr id="26626" name="Picture 2" descr="http://www.peraorinis.org/peraorin_v2gr/ds/assets/images/eco.jpg"/>
          <p:cNvPicPr>
            <a:picLocks noChangeAspect="1" noChangeArrowheads="1"/>
          </p:cNvPicPr>
          <p:nvPr/>
        </p:nvPicPr>
        <p:blipFill>
          <a:blip r:embed="rId2" cstate="print"/>
          <a:srcRect/>
          <a:stretch>
            <a:fillRect/>
          </a:stretch>
        </p:blipFill>
        <p:spPr bwMode="auto">
          <a:xfrm>
            <a:off x="2267744" y="2564904"/>
            <a:ext cx="3744416" cy="3744416"/>
          </a:xfrm>
          <a:prstGeom prst="rect">
            <a:avLst/>
          </a:prstGeom>
          <a:noFill/>
        </p:spPr>
      </p:pic>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568952" cy="923330"/>
          </a:xfrm>
          <a:prstGeom prst="rect">
            <a:avLst/>
          </a:prstGeom>
        </p:spPr>
        <p:txBody>
          <a:bodyPr wrap="square">
            <a:spAutoFit/>
          </a:bodyPr>
          <a:lstStyle/>
          <a:p>
            <a:pPr algn="just"/>
            <a:r>
              <a:rPr lang="el-GR" dirty="0"/>
              <a:t>Το 2010 η Ελλάδα βρισκόταν στην τελευταία θέση στην Ευρωπαϊκή Ένωση ως προς την ανακύκλωση. Ένας λόγος είναι ότι δεν υπάρχουν για τους πολίτες και τις εταιρίες κίνητρα να συμμετέχουν σε προγράμματα ανακύκλωσης.</a:t>
            </a:r>
          </a:p>
        </p:txBody>
      </p:sp>
      <p:pic>
        <p:nvPicPr>
          <p:cNvPr id="25602" name="Picture 2" descr="http://www.eepf.gr/sites/eepf.gr/files/%CE%94%CE%BF%CF%87%CE%B5%CE%AF%CE%B1%20%CE%91%CE%BD%CE%B1%CE%BA%CF%8D%CE%BA%CE%BB%CF%89%CF%83%CE%B7%CF%82.JPG"/>
          <p:cNvPicPr>
            <a:picLocks noChangeAspect="1" noChangeArrowheads="1"/>
          </p:cNvPicPr>
          <p:nvPr/>
        </p:nvPicPr>
        <p:blipFill>
          <a:blip r:embed="rId2" cstate="print"/>
          <a:srcRect/>
          <a:stretch>
            <a:fillRect/>
          </a:stretch>
        </p:blipFill>
        <p:spPr bwMode="auto">
          <a:xfrm>
            <a:off x="1259632" y="1124744"/>
            <a:ext cx="7274091" cy="5455568"/>
          </a:xfrm>
          <a:prstGeom prst="rect">
            <a:avLst/>
          </a:prstGeom>
          <a:noFill/>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424936" cy="2862322"/>
          </a:xfrm>
          <a:prstGeom prst="rect">
            <a:avLst/>
          </a:prstGeom>
        </p:spPr>
        <p:txBody>
          <a:bodyPr wrap="square">
            <a:spAutoFit/>
          </a:bodyPr>
          <a:lstStyle/>
          <a:p>
            <a:pPr algn="just"/>
            <a:r>
              <a:rPr lang="el-GR" b="1" dirty="0"/>
              <a:t>Η ιστορία της ανακύκλωσης </a:t>
            </a:r>
            <a:r>
              <a:rPr lang="el-GR" dirty="0"/>
              <a:t>άρχισε την εποχή του Χαλκού. Την τότε εποχή έλιωναν τα μεταλλικά αντικείμενα τούς έτσι ώστε αυτά να μπορούν να παράγουν νέα προϊόντα. Η κατάσταση άλλαξε με την αλματώδη πρόοδο της βιομηχανίας που έκανε την ανακύκλωση πιο δύσκολη. Το 1970 σε συνέδριο για την ανακύκλωση αποφάσισαν με λογότυπο να σηματοδοτούνται τα ανακυκλώσιμα προϊόντα. Το 2007 για την παραγωγή, την αποθήκευση, την ανακύκλωση και την μεταχείριση των σκουπιδιών υιοθετήθηκε κανόνας για την διευκόλυνση της ανακύκλωσης. Στις Η.Π.Α η βιομηχανία της ανακύκλωσης αντιπροσωπεύει 236 δισεκατομμύρια δολάρια, 1,1 εκατομμύρια μισθωτούς και 5.600 επιχειρήσεις.Ο Μπαράκ Ομπάμα καθιέρωσε την 'Μέρα </a:t>
            </a:r>
            <a:r>
              <a:rPr lang="el-GR" dirty="0" smtClean="0"/>
              <a:t>της Ανακύκλωσης</a:t>
            </a:r>
            <a:r>
              <a:rPr lang="el-GR" dirty="0"/>
              <a:t>' στις 25 Νοεμβρίου(από το 2009). </a:t>
            </a:r>
          </a:p>
        </p:txBody>
      </p:sp>
      <p:pic>
        <p:nvPicPr>
          <p:cNvPr id="24578" name="Picture 2" descr="http://www.glykas-skrap.gr/logo2b.jpg"/>
          <p:cNvPicPr>
            <a:picLocks noChangeAspect="1" noChangeArrowheads="1"/>
          </p:cNvPicPr>
          <p:nvPr/>
        </p:nvPicPr>
        <p:blipFill>
          <a:blip r:embed="rId2" cstate="print"/>
          <a:srcRect/>
          <a:stretch>
            <a:fillRect/>
          </a:stretch>
        </p:blipFill>
        <p:spPr bwMode="auto">
          <a:xfrm>
            <a:off x="2051720" y="3140968"/>
            <a:ext cx="3838575" cy="3257550"/>
          </a:xfrm>
          <a:prstGeom prst="rect">
            <a:avLst/>
          </a:prstGeom>
          <a:noFill/>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8064896" cy="5262979"/>
          </a:xfrm>
          <a:prstGeom prst="rect">
            <a:avLst/>
          </a:prstGeom>
        </p:spPr>
        <p:txBody>
          <a:bodyPr wrap="square">
            <a:spAutoFit/>
          </a:bodyPr>
          <a:lstStyle/>
          <a:p>
            <a:r>
              <a:rPr lang="el-GR" b="1" dirty="0" smtClean="0"/>
              <a:t>ΣΗΜΑΣΙΑ ΤΗΣ ΑΝΑΚΥΚΛΩΣΗΣ</a:t>
            </a:r>
          </a:p>
          <a:p>
            <a:endParaRPr lang="el-GR" b="1" dirty="0" smtClean="0"/>
          </a:p>
          <a:p>
            <a:pPr algn="just"/>
            <a:r>
              <a:rPr lang="el-GR" sz="2000" dirty="0" smtClean="0"/>
              <a:t>Μειώνονται </a:t>
            </a:r>
            <a:r>
              <a:rPr lang="el-GR" sz="2000" dirty="0"/>
              <a:t>τα απορρίμματα και τα προβλήματα διαχείρισής τους</a:t>
            </a:r>
          </a:p>
          <a:p>
            <a:pPr algn="just"/>
            <a:r>
              <a:rPr lang="el-GR" sz="2000" dirty="0"/>
              <a:t>Εξοικονομούνται ενέργεια και φυσικοί πόροι, που λαμβάνονται συνεχώς από τη φύση.</a:t>
            </a:r>
          </a:p>
          <a:p>
            <a:pPr algn="just"/>
            <a:r>
              <a:rPr lang="el-GR" sz="2000" dirty="0"/>
              <a:t>Μειώνεται η ρύπανση της ατμόσφαιρας, του εδάφους και των υπόγειων υδάτων (ελαφρύνεται, έτσι, η επιβάρυνση του περιβάλλοντος).</a:t>
            </a:r>
          </a:p>
          <a:p>
            <a:pPr algn="just"/>
            <a:r>
              <a:rPr lang="el-GR" sz="2000" dirty="0"/>
              <a:t>Εξοικονομείται η ενέργεια που απαιτείται για την κατασκευή όλων των προαναφερθέντων αντικειμένων.</a:t>
            </a:r>
          </a:p>
          <a:p>
            <a:pPr algn="just"/>
            <a:r>
              <a:rPr lang="el-GR" sz="2000" dirty="0"/>
              <a:t>Επιτυγχάνεται μακροπρόθεσμη πτώση (ή μη αύξηση) των τιμών των προϊόντων, καθώς δεν απαιτείται εκ νέου παραγωγή πρώτης ύλης.</a:t>
            </a:r>
          </a:p>
          <a:p>
            <a:pPr algn="just"/>
            <a:r>
              <a:rPr lang="el-GR" sz="2000" dirty="0"/>
              <a:t>Σώζεται η υγεία όλων των κατοίκων του πλανήτη και διασφαλίζεται το καλύτερο μέλλον των παιδιών.</a:t>
            </a:r>
          </a:p>
          <a:p>
            <a:pPr algn="just"/>
            <a:r>
              <a:rPr lang="el-GR" sz="2000" dirty="0"/>
              <a:t>Δημιουργούνται νέες θέσεις εργασίας σε τομείς θετικών ενεργειών για την διάσωση του πλανήτη.</a:t>
            </a:r>
          </a:p>
          <a:p>
            <a:pPr algn="just"/>
            <a:r>
              <a:rPr lang="el-GR" sz="2000" dirty="0"/>
              <a:t>Δημιουργείται ευχάριστη αίσθηση και ικανοποίηση για τη συμμετοχή στην βελτίωση του περιβάλλοντος και των συνθηκών ζωής.</a:t>
            </a: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ee.teihal.gr/labs/pkoukos/images/alluminium.jpg"/>
          <p:cNvPicPr>
            <a:picLocks noChangeAspect="1" noChangeArrowheads="1"/>
          </p:cNvPicPr>
          <p:nvPr/>
        </p:nvPicPr>
        <p:blipFill>
          <a:blip r:embed="rId2" cstate="print"/>
          <a:srcRect/>
          <a:stretch>
            <a:fillRect/>
          </a:stretch>
        </p:blipFill>
        <p:spPr bwMode="auto">
          <a:xfrm>
            <a:off x="1763688" y="476672"/>
            <a:ext cx="4957069" cy="2736304"/>
          </a:xfrm>
          <a:prstGeom prst="rect">
            <a:avLst/>
          </a:prstGeom>
          <a:noFill/>
        </p:spPr>
      </p:pic>
      <p:pic>
        <p:nvPicPr>
          <p:cNvPr id="22532" name="Picture 4" descr="https://encrypted-tbn1.gstatic.com/images?q=tbn:ANd9GcQEbM11_m9MVlwaJLM27YOR3nONTU-zfVbPBkMoZEzBNi39r_cT"/>
          <p:cNvPicPr>
            <a:picLocks noChangeAspect="1" noChangeArrowheads="1"/>
          </p:cNvPicPr>
          <p:nvPr/>
        </p:nvPicPr>
        <p:blipFill>
          <a:blip r:embed="rId3" cstate="print"/>
          <a:srcRect/>
          <a:stretch>
            <a:fillRect/>
          </a:stretch>
        </p:blipFill>
        <p:spPr bwMode="auto">
          <a:xfrm>
            <a:off x="1907704" y="3645024"/>
            <a:ext cx="5112568" cy="2880320"/>
          </a:xfrm>
          <a:prstGeom prst="rect">
            <a:avLst/>
          </a:prstGeom>
          <a:noFill/>
        </p:spPr>
      </p:pic>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280920" cy="1569660"/>
          </a:xfrm>
          <a:prstGeom prst="rect">
            <a:avLst/>
          </a:prstGeom>
        </p:spPr>
        <p:txBody>
          <a:bodyPr wrap="square">
            <a:spAutoFit/>
          </a:bodyPr>
          <a:lstStyle/>
          <a:p>
            <a:r>
              <a:rPr lang="el-GR" sz="2400" b="1" dirty="0" smtClean="0"/>
              <a:t>Ανακύκλωση χαρτιού</a:t>
            </a:r>
          </a:p>
          <a:p>
            <a:endParaRPr lang="el-GR" dirty="0"/>
          </a:p>
          <a:p>
            <a:r>
              <a:rPr lang="el-GR" dirty="0" smtClean="0"/>
              <a:t>Έχει </a:t>
            </a:r>
            <a:r>
              <a:rPr lang="el-GR" dirty="0"/>
              <a:t>υπολογιστεί ότι για την παραγωγή 600.000 τόνων χαρτιού κόβονται δώδεκα εκατομμύρια δέντρα κάθε χρόνο. Αντίθετα, ένας τόνος ανακυκλωμένου χαρτιού αντιστοιχεί στη «διάσωση» περίπου 17 δέντρων. </a:t>
            </a:r>
            <a:r>
              <a:rPr lang="el-GR" dirty="0" smtClean="0"/>
              <a:t> </a:t>
            </a:r>
            <a:endParaRPr lang="el-GR" dirty="0"/>
          </a:p>
        </p:txBody>
      </p:sp>
      <p:pic>
        <p:nvPicPr>
          <p:cNvPr id="19458" name="Picture 2" descr="http://static.in2life.gr/media/inlinepics/old/recycling215-1_138291_F26432.jpg"/>
          <p:cNvPicPr>
            <a:picLocks noChangeAspect="1" noChangeArrowheads="1"/>
          </p:cNvPicPr>
          <p:nvPr/>
        </p:nvPicPr>
        <p:blipFill>
          <a:blip r:embed="rId2" cstate="print"/>
          <a:srcRect/>
          <a:stretch>
            <a:fillRect/>
          </a:stretch>
        </p:blipFill>
        <p:spPr bwMode="auto">
          <a:xfrm>
            <a:off x="1547664" y="2996952"/>
            <a:ext cx="5976664" cy="3384376"/>
          </a:xfrm>
          <a:prstGeom prst="rect">
            <a:avLst/>
          </a:prstGeom>
          <a:noFill/>
        </p:spPr>
      </p:pic>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280920" cy="1200329"/>
          </a:xfrm>
          <a:prstGeom prst="rect">
            <a:avLst/>
          </a:prstGeom>
        </p:spPr>
        <p:txBody>
          <a:bodyPr wrap="square">
            <a:spAutoFit/>
          </a:bodyPr>
          <a:lstStyle/>
          <a:p>
            <a:r>
              <a:rPr lang="el-GR" b="1" dirty="0"/>
              <a:t>Η </a:t>
            </a:r>
            <a:r>
              <a:rPr lang="el-GR" b="1" dirty="0" smtClean="0"/>
              <a:t>ανακύκλωση </a:t>
            </a:r>
            <a:r>
              <a:rPr lang="el-GR" b="1" dirty="0"/>
              <a:t>αρχίζει από εμάς τους ίδιους.</a:t>
            </a:r>
            <a:r>
              <a:rPr lang="el-GR" dirty="0"/>
              <a:t>Συγκεντρώνοντας όλη την χάρτινη ύλη που μας είναι περιττή, όπως είναι οι εφημερίδες, οι χάρτινες συσκευασίες, τα χαρτόνια, τα περιοδικά, οι φάκελοι κλπ, την «ξεφορτωνόμαστε» σε έναν από τους μπλε κάδους της </a:t>
            </a:r>
            <a:r>
              <a:rPr lang="el-GR" dirty="0" smtClean="0"/>
              <a:t>γειτονιάς.</a:t>
            </a:r>
            <a:endParaRPr lang="el-GR" dirty="0"/>
          </a:p>
        </p:txBody>
      </p:sp>
      <p:pic>
        <p:nvPicPr>
          <p:cNvPr id="20482" name="Picture 2" descr="http://www.infokids.gr/wp-content/uploads/2012/05/arrowpaper-575x574.jpg"/>
          <p:cNvPicPr>
            <a:picLocks noChangeAspect="1" noChangeArrowheads="1"/>
          </p:cNvPicPr>
          <p:nvPr/>
        </p:nvPicPr>
        <p:blipFill>
          <a:blip r:embed="rId2" cstate="print"/>
          <a:srcRect/>
          <a:stretch>
            <a:fillRect/>
          </a:stretch>
        </p:blipFill>
        <p:spPr bwMode="auto">
          <a:xfrm>
            <a:off x="1979712" y="1628800"/>
            <a:ext cx="5040560" cy="5031795"/>
          </a:xfrm>
          <a:prstGeom prst="rect">
            <a:avLst/>
          </a:prstGeom>
          <a:noFill/>
        </p:spPr>
      </p:pic>
    </p:spTree>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496944" cy="923330"/>
          </a:xfrm>
          <a:prstGeom prst="rect">
            <a:avLst/>
          </a:prstGeom>
        </p:spPr>
        <p:txBody>
          <a:bodyPr wrap="square">
            <a:spAutoFit/>
          </a:bodyPr>
          <a:lstStyle/>
          <a:p>
            <a:pPr algn="just"/>
            <a:r>
              <a:rPr lang="el-GR" dirty="0"/>
              <a:t>Από τον πρώτο «σταθμό» του κάδου, τα χρησιμοποιημένα χαρτιά «επιβιβάζονται» στα </a:t>
            </a:r>
            <a:r>
              <a:rPr lang="el-GR" b="1" dirty="0"/>
              <a:t>ειδικά φορτηγά</a:t>
            </a:r>
            <a:r>
              <a:rPr lang="el-GR" dirty="0"/>
              <a:t>, που μεταφέρουν το υλικό είτε στον χώρο όπου γίνεται η ανακύκλωση, είτε στις αποθήκες των εμπόρων </a:t>
            </a:r>
            <a:r>
              <a:rPr lang="el-GR" dirty="0" smtClean="0"/>
              <a:t>παλαιοχάρτου.</a:t>
            </a:r>
            <a:endParaRPr lang="el-GR" dirty="0"/>
          </a:p>
        </p:txBody>
      </p:sp>
      <p:pic>
        <p:nvPicPr>
          <p:cNvPr id="28674" name="Picture 2" descr="http://static.in2life.gr/media/inlinepics/old/recycling215-2_138292_9J0005.jpg"/>
          <p:cNvPicPr>
            <a:picLocks noChangeAspect="1" noChangeArrowheads="1"/>
          </p:cNvPicPr>
          <p:nvPr/>
        </p:nvPicPr>
        <p:blipFill>
          <a:blip r:embed="rId2" cstate="print"/>
          <a:srcRect/>
          <a:stretch>
            <a:fillRect/>
          </a:stretch>
        </p:blipFill>
        <p:spPr bwMode="auto">
          <a:xfrm>
            <a:off x="2267744" y="1772816"/>
            <a:ext cx="4968552" cy="4621909"/>
          </a:xfrm>
          <a:prstGeom prst="rect">
            <a:avLst/>
          </a:prstGeom>
          <a:noFill/>
        </p:spPr>
      </p:pic>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992888" cy="1477328"/>
          </a:xfrm>
          <a:prstGeom prst="rect">
            <a:avLst/>
          </a:prstGeom>
        </p:spPr>
        <p:txBody>
          <a:bodyPr wrap="square">
            <a:spAutoFit/>
          </a:bodyPr>
          <a:lstStyle/>
          <a:p>
            <a:pPr algn="just"/>
            <a:r>
              <a:rPr lang="el-GR" dirty="0"/>
              <a:t>Στα μέρη αυτά ξεκινά η προετοιμασία της ανακύκλωσης. </a:t>
            </a:r>
            <a:r>
              <a:rPr lang="el-GR" b="1" dirty="0"/>
              <a:t>Πρώτο βήμα είναι η διαλογή του χαρτιού</a:t>
            </a:r>
            <a:r>
              <a:rPr lang="el-GR" dirty="0"/>
              <a:t>, διαδικασία που γίνεται συνήθως χειρωνακτικά. Οι διάφοροι τύποι χαρτιού διαχωρίζονται, αφού για παράδειγμα το χαρτί εφημερίδας δεν μπορεί να ανακυκλωθεί για να προκύψει φωτογραφικό χαρτί. </a:t>
            </a:r>
            <a:r>
              <a:rPr lang="el-GR" dirty="0" smtClean="0"/>
              <a:t/>
            </a:r>
            <a:br>
              <a:rPr lang="el-GR" dirty="0" smtClean="0"/>
            </a:br>
            <a:endParaRPr lang="el-GR" dirty="0"/>
          </a:p>
        </p:txBody>
      </p:sp>
      <p:pic>
        <p:nvPicPr>
          <p:cNvPr id="18434" name="Picture 2" descr="http://kalymedu.weebly.com/uploads/1/7/4/4/17440617/9139561.gif?193"/>
          <p:cNvPicPr>
            <a:picLocks noChangeAspect="1" noChangeArrowheads="1"/>
          </p:cNvPicPr>
          <p:nvPr/>
        </p:nvPicPr>
        <p:blipFill>
          <a:blip r:embed="rId2" cstate="print"/>
          <a:srcRect/>
          <a:stretch>
            <a:fillRect/>
          </a:stretch>
        </p:blipFill>
        <p:spPr bwMode="auto">
          <a:xfrm>
            <a:off x="3059832" y="1700808"/>
            <a:ext cx="3024336" cy="5672590"/>
          </a:xfrm>
          <a:prstGeom prst="rect">
            <a:avLst/>
          </a:prstGeom>
          <a:noFill/>
        </p:spPr>
      </p:pic>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424936" cy="1754326"/>
          </a:xfrm>
          <a:prstGeom prst="rect">
            <a:avLst/>
          </a:prstGeom>
        </p:spPr>
        <p:txBody>
          <a:bodyPr wrap="square">
            <a:spAutoFit/>
          </a:bodyPr>
          <a:lstStyle/>
          <a:p>
            <a:pPr algn="just"/>
            <a:r>
              <a:rPr lang="el-GR" dirty="0"/>
              <a:t>Η συνέχεια περιλαμβάνει την είσοδο του χαρτιού στις </a:t>
            </a:r>
            <a:r>
              <a:rPr lang="el-GR" b="1" dirty="0"/>
              <a:t>βιομηχανικές μονάδες ανακύκλωσης.</a:t>
            </a:r>
            <a:r>
              <a:rPr lang="el-GR" dirty="0"/>
              <a:t>Αναγκαίο είναι να διαχωριστεί το χαρτί από τα άλλα υλικά συνήθως μέσω της </a:t>
            </a:r>
            <a:r>
              <a:rPr lang="el-GR" i="1" dirty="0"/>
              <a:t>«φυγοκέντρησης». </a:t>
            </a:r>
            <a:r>
              <a:rPr lang="el-GR" dirty="0"/>
              <a:t>Η ύλη μπαίνει σε μηχάνημα και περιστρέφεται με μεγάλη ταχύτητα και οι συνδετήρες, τα πλαστικά στοιχεία, κλπ, μένουν στο περιθώριο, αφήνοντας στο κέντρο το καθαρό χαρτί. </a:t>
            </a:r>
            <a:r>
              <a:rPr lang="el-GR" dirty="0" smtClean="0"/>
              <a:t/>
            </a:r>
            <a:br>
              <a:rPr lang="el-GR" dirty="0" smtClean="0"/>
            </a:br>
            <a:endParaRPr lang="el-GR" dirty="0"/>
          </a:p>
        </p:txBody>
      </p:sp>
      <p:pic>
        <p:nvPicPr>
          <p:cNvPr id="17410" name="Picture 2" descr="http://gym-goumen.kil.sch.gr/06ergasies%20mathiton/A2%20Anakyklosi.files/image030.jpg"/>
          <p:cNvPicPr>
            <a:picLocks noChangeAspect="1" noChangeArrowheads="1"/>
          </p:cNvPicPr>
          <p:nvPr/>
        </p:nvPicPr>
        <p:blipFill>
          <a:blip r:embed="rId2" cstate="print"/>
          <a:srcRect/>
          <a:stretch>
            <a:fillRect/>
          </a:stretch>
        </p:blipFill>
        <p:spPr bwMode="auto">
          <a:xfrm>
            <a:off x="2555776" y="2276872"/>
            <a:ext cx="2878435" cy="3964999"/>
          </a:xfrm>
          <a:prstGeom prst="rect">
            <a:avLst/>
          </a:prstGeom>
          <a:noFill/>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4450506"/>
          </a:xfrm>
        </p:spPr>
        <p:txBody>
          <a:bodyPr>
            <a:noAutofit/>
          </a:bodyPr>
          <a:lstStyle/>
          <a:p>
            <a:pPr algn="ctr"/>
            <a:r>
              <a:rPr lang="el-GR" sz="8800" b="1" dirty="0" smtClean="0">
                <a:solidFill>
                  <a:schemeClr val="tx1"/>
                </a:solidFill>
              </a:rPr>
              <a:t>ΑΝΑΚΥΚΛΩΣΗ</a:t>
            </a:r>
            <a:endParaRPr lang="el-GR" sz="8800" b="1" dirty="0">
              <a:solidFill>
                <a:schemeClr val="tx1"/>
              </a:solidFill>
            </a:endParaRPr>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640960" cy="2031325"/>
          </a:xfrm>
          <a:prstGeom prst="rect">
            <a:avLst/>
          </a:prstGeom>
        </p:spPr>
        <p:txBody>
          <a:bodyPr wrap="square">
            <a:spAutoFit/>
          </a:bodyPr>
          <a:lstStyle/>
          <a:p>
            <a:pPr algn="just"/>
            <a:r>
              <a:rPr lang="el-GR" dirty="0"/>
              <a:t>Αυτό με τη σειρά του πάει για… μπάνιο, εισερχόμενο σε </a:t>
            </a:r>
            <a:r>
              <a:rPr lang="el-GR" b="1" dirty="0"/>
              <a:t>ειδικά πλυντήρια</a:t>
            </a:r>
            <a:r>
              <a:rPr lang="el-GR" dirty="0"/>
              <a:t>, επιφορτισμένα με το καθήκον της </a:t>
            </a:r>
            <a:r>
              <a:rPr lang="el-GR" b="1" dirty="0"/>
              <a:t>απομελάνωσης</a:t>
            </a:r>
            <a:r>
              <a:rPr lang="el-GR" dirty="0"/>
              <a:t>. Καθαρίζεται, δηλαδή, το χαρτί από το μελάνι που είναι τυπωμένο επάνω του και στη συνέχεια περνάει σε τεράστια </a:t>
            </a:r>
            <a:r>
              <a:rPr lang="el-GR" b="1" dirty="0"/>
              <a:t>blender</a:t>
            </a:r>
            <a:r>
              <a:rPr lang="el-GR" dirty="0"/>
              <a:t>, όπου αναμιγνύεται με νερό και </a:t>
            </a:r>
            <a:r>
              <a:rPr lang="el-GR" b="1" dirty="0"/>
              <a:t>μετατρέπεται σε πολτό</a:t>
            </a:r>
            <a:r>
              <a:rPr lang="el-GR" dirty="0"/>
              <a:t>. Ο «χαρτοπολτός» που προκύπτει στύβεται, στεγνώνεται, και περνώντας από ειδικές κατασκευές τυλίγεται σε μεγάλα ρολά, περίπου ενός τόνου το καθένα. </a:t>
            </a:r>
            <a:r>
              <a:rPr lang="el-GR" b="1" dirty="0"/>
              <a:t>Το ανακυκλωμένο χαρτί είναι έτοιμο να πάρει και πάλι κάποια χρηστική μορφή. </a:t>
            </a:r>
            <a:endParaRPr lang="el-GR" dirty="0"/>
          </a:p>
        </p:txBody>
      </p:sp>
      <p:pic>
        <p:nvPicPr>
          <p:cNvPr id="30722" name="Picture 2" descr="http://static.in2life.gr/media/inlinepics/old/recycling215-3_138293_2004K4.jpg"/>
          <p:cNvPicPr>
            <a:picLocks noChangeAspect="1" noChangeArrowheads="1"/>
          </p:cNvPicPr>
          <p:nvPr/>
        </p:nvPicPr>
        <p:blipFill>
          <a:blip r:embed="rId2" cstate="print"/>
          <a:srcRect/>
          <a:stretch>
            <a:fillRect/>
          </a:stretch>
        </p:blipFill>
        <p:spPr bwMode="auto">
          <a:xfrm>
            <a:off x="2411760" y="2564904"/>
            <a:ext cx="4305444" cy="4005064"/>
          </a:xfrm>
          <a:prstGeom prst="rect">
            <a:avLst/>
          </a:prstGeom>
          <a:noFill/>
        </p:spPr>
      </p:pic>
    </p:spTree>
  </p:cSld>
  <p:clrMapOvr>
    <a:masterClrMapping/>
  </p:clrMapOvr>
  <p:transition>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7848872" cy="1477328"/>
          </a:xfrm>
          <a:prstGeom prst="rect">
            <a:avLst/>
          </a:prstGeom>
        </p:spPr>
        <p:txBody>
          <a:bodyPr wrap="square">
            <a:spAutoFit/>
          </a:bodyPr>
          <a:lstStyle/>
          <a:p>
            <a:pPr algn="just"/>
            <a:r>
              <a:rPr lang="el-GR" b="1" dirty="0"/>
              <a:t> Το ίδιο χαρτί μπορεί να ανακυκλωθεί το πολύ επτά φορές</a:t>
            </a:r>
            <a:r>
              <a:rPr lang="el-GR" dirty="0"/>
              <a:t>, καθώς οι ίνες του γίνονται πολύ αδύναμες. Γι’ αυτό, συχνά, κατά την διαδικασία της ανακύκλωσης, στον πολτό του χρησιμοποιημένου χαρτιού προστίθεται ποσότητα «φρέσκου», που προέρχεται από ξυλεία. </a:t>
            </a:r>
            <a:r>
              <a:rPr lang="el-GR" dirty="0" smtClean="0"/>
              <a:t/>
            </a:r>
            <a:br>
              <a:rPr lang="el-GR" dirty="0" smtClean="0"/>
            </a:br>
            <a:endParaRPr lang="el-GR" dirty="0"/>
          </a:p>
        </p:txBody>
      </p:sp>
      <p:pic>
        <p:nvPicPr>
          <p:cNvPr id="33794" name="Picture 2" descr="http://static.in2life.gr/media/inlinepics/old/recycling215-4_138294_50319T.jpg"/>
          <p:cNvPicPr>
            <a:picLocks noChangeAspect="1" noChangeArrowheads="1"/>
          </p:cNvPicPr>
          <p:nvPr/>
        </p:nvPicPr>
        <p:blipFill>
          <a:blip r:embed="rId2" cstate="print"/>
          <a:srcRect/>
          <a:stretch>
            <a:fillRect/>
          </a:stretch>
        </p:blipFill>
        <p:spPr bwMode="auto">
          <a:xfrm>
            <a:off x="2123728" y="1988840"/>
            <a:ext cx="4536504" cy="4220003"/>
          </a:xfrm>
          <a:prstGeom prst="rect">
            <a:avLst/>
          </a:prstGeom>
          <a:noFill/>
        </p:spPr>
      </p:pic>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7488832" cy="4708981"/>
          </a:xfrm>
          <a:prstGeom prst="rect">
            <a:avLst/>
          </a:prstGeom>
        </p:spPr>
        <p:txBody>
          <a:bodyPr wrap="square">
            <a:spAutoFit/>
          </a:bodyPr>
          <a:lstStyle/>
          <a:p>
            <a:pPr algn="just"/>
            <a:r>
              <a:rPr lang="el-GR" sz="2000" b="1" dirty="0" smtClean="0"/>
              <a:t>Ανακύκλωση στο σπίτι</a:t>
            </a:r>
          </a:p>
          <a:p>
            <a:pPr algn="just"/>
            <a:endParaRPr lang="el-GR" sz="2000" dirty="0"/>
          </a:p>
          <a:p>
            <a:pPr algn="just"/>
            <a:r>
              <a:rPr lang="el-GR" sz="2000" dirty="0" smtClean="0"/>
              <a:t>Κόψτε </a:t>
            </a:r>
            <a:r>
              <a:rPr lang="el-GR" sz="2000" dirty="0"/>
              <a:t>τα χαρτιά που δεν χρειάζεστε σε λωρίδες και βάλτε τα να μουλιάσουν σε νερό. Αφού το απορροφήσουν, προσθέστε λίγο ακόμη, ώστε η στάθμη του να βρίσκεται λίγα εκατοστά πάνω από το χαρτί. Βάλτε το χαρτί με το νερό στο μπλέντερ και «χτυπήστε» σε μικρή ένταση, μέχρι το υγρό να γίνει γκρίζο. Φροντίστε το νερό να μην είναι πολύ λίγο για να μην προκληθεί βλάβη στο μπλέντερ. </a:t>
            </a:r>
            <a:r>
              <a:rPr lang="el-GR" sz="2000" dirty="0" smtClean="0"/>
              <a:t/>
            </a:r>
            <a:br>
              <a:rPr lang="el-GR" sz="2000" dirty="0" smtClean="0"/>
            </a:br>
            <a:r>
              <a:rPr lang="el-GR" sz="2000" dirty="0" smtClean="0"/>
              <a:t/>
            </a:r>
            <a:br>
              <a:rPr lang="el-GR" sz="2000" dirty="0" smtClean="0"/>
            </a:br>
            <a:r>
              <a:rPr lang="el-GR" sz="2000" dirty="0"/>
              <a:t>Στη συνέχεια, γεμίστε μια λεκάνη με νερό και προσθέστε δύο κουταλιές λευκής κόλλας. Βάλτε μέσα το πολτοποιημένο χαρτί και ανακατέψτε καλά. Βάλτε κάτω από το νερό το πλαίσιο και στραγγίστε πάνω του το χαρτί, βγάζοντάς το από τη λεκάνη σιγά-σιγά. Αφήστε το στον ήλιο να στεγνώσει εντελώς και το χαρτί σας είναι έτοιμο, ξαναγεννημένο από τις «ίνες» του. </a:t>
            </a:r>
          </a:p>
        </p:txBody>
      </p:sp>
    </p:spTree>
  </p:cSld>
  <p:clrMapOvr>
    <a:masterClrMapping/>
  </p:clrMapOvr>
  <p:transition>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20688"/>
            <a:ext cx="8640960" cy="2585323"/>
          </a:xfrm>
          <a:prstGeom prst="rect">
            <a:avLst/>
          </a:prstGeom>
        </p:spPr>
        <p:txBody>
          <a:bodyPr wrap="square">
            <a:spAutoFit/>
          </a:bodyPr>
          <a:lstStyle/>
          <a:p>
            <a:r>
              <a:rPr lang="el-GR" b="1" i="1" dirty="0" smtClean="0"/>
              <a:t>Ανακύκλωσημπαταριών</a:t>
            </a:r>
            <a:br>
              <a:rPr lang="el-GR" b="1" i="1" dirty="0" smtClean="0"/>
            </a:br>
            <a:r>
              <a:rPr lang="el-GR" dirty="0" smtClean="0"/>
              <a:t/>
            </a:r>
            <a:br>
              <a:rPr lang="el-GR" dirty="0" smtClean="0"/>
            </a:br>
            <a:r>
              <a:rPr lang="el-GR" dirty="0" smtClean="0"/>
              <a:t>Ανακύκλωση μπαταριών είναι η διαδικασία ανάκτησης και αξιοποίησης των υλικών που αποτελούν τις μπαταρίες, δηλαδή η απόσπαση των μετάλλων της μπαταρίας και η επαναφορά τους στον φυσικό και οικονομικό κύκλο, με την επαναχρησιμοποίηση τους για την κατασκευή νέων μπαταριών ή άλλων προϊόντων. Τελικός σκοπός της ανακύκλωσης είναι η εξοικονόμηση ενέργειας και πρώτων υλών, καθώς και η μείωση του όγκου απορριμμάτων. </a:t>
            </a:r>
            <a:br>
              <a:rPr lang="el-GR" dirty="0" smtClean="0"/>
            </a:br>
            <a:endParaRPr lang="el-GR" dirty="0"/>
          </a:p>
        </p:txBody>
      </p:sp>
      <p:pic>
        <p:nvPicPr>
          <p:cNvPr id="3" name="Picture 2" descr="https://encrypted-tbn0.gstatic.com/images?q=tbn:ANd9GcQcJuGM6rLqx36BYUeHdxa_W83HsmkT7DWdbI0dD-EkI518733j"/>
          <p:cNvPicPr>
            <a:picLocks noChangeAspect="1" noChangeArrowheads="1"/>
          </p:cNvPicPr>
          <p:nvPr/>
        </p:nvPicPr>
        <p:blipFill>
          <a:blip r:embed="rId3" cstate="print"/>
          <a:srcRect/>
          <a:stretch>
            <a:fillRect/>
          </a:stretch>
        </p:blipFill>
        <p:spPr bwMode="auto">
          <a:xfrm>
            <a:off x="1979712" y="2924944"/>
            <a:ext cx="5616624" cy="3108793"/>
          </a:xfrm>
          <a:prstGeom prst="rect">
            <a:avLst/>
          </a:prstGeom>
          <a:noFill/>
        </p:spPr>
      </p:pic>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enet.gr/resources/2010-09/18gr-3-thumb-large.jpg"/>
          <p:cNvPicPr>
            <a:picLocks noChangeAspect="1" noChangeArrowheads="1"/>
          </p:cNvPicPr>
          <p:nvPr/>
        </p:nvPicPr>
        <p:blipFill>
          <a:blip r:embed="rId2" cstate="print"/>
          <a:srcRect/>
          <a:stretch>
            <a:fillRect/>
          </a:stretch>
        </p:blipFill>
        <p:spPr bwMode="auto">
          <a:xfrm>
            <a:off x="1475656" y="476672"/>
            <a:ext cx="5810250" cy="6200775"/>
          </a:xfrm>
          <a:prstGeom prst="rect">
            <a:avLst/>
          </a:prstGeom>
          <a:noFill/>
        </p:spPr>
      </p:pic>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9dim-petroup.att.sch.gr/DSC00144.jpg"/>
          <p:cNvPicPr>
            <a:picLocks noChangeAspect="1" noChangeArrowheads="1"/>
          </p:cNvPicPr>
          <p:nvPr/>
        </p:nvPicPr>
        <p:blipFill>
          <a:blip r:embed="rId2" cstate="print"/>
          <a:srcRect/>
          <a:stretch>
            <a:fillRect/>
          </a:stretch>
        </p:blipFill>
        <p:spPr bwMode="auto">
          <a:xfrm>
            <a:off x="1907704" y="404664"/>
            <a:ext cx="4674329" cy="6220072"/>
          </a:xfrm>
          <a:prstGeom prst="rect">
            <a:avLst/>
          </a:prstGeom>
          <a:noFill/>
        </p:spPr>
      </p:pic>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6390456" cy="923330"/>
          </a:xfrm>
          <a:prstGeom prst="rect">
            <a:avLst/>
          </a:prstGeom>
        </p:spPr>
        <p:txBody>
          <a:bodyPr wrap="square">
            <a:spAutoFit/>
          </a:bodyPr>
          <a:lstStyle/>
          <a:p>
            <a:pPr algn="ctr" fontAlgn="base"/>
            <a:r>
              <a:rPr lang="el-GR" b="1" dirty="0"/>
              <a:t>Η ανακύκλωση γυαλιού και τα πλεονεκτήματά </a:t>
            </a:r>
            <a:r>
              <a:rPr lang="el-GR" b="1" dirty="0" smtClean="0"/>
              <a:t>της</a:t>
            </a:r>
          </a:p>
          <a:p>
            <a:pPr fontAlgn="base"/>
            <a:endParaRPr lang="el-GR" b="1" dirty="0" smtClean="0"/>
          </a:p>
          <a:p>
            <a:pPr fontAlgn="base"/>
            <a:endParaRPr lang="el-GR" b="1" dirty="0"/>
          </a:p>
        </p:txBody>
      </p:sp>
      <p:pic>
        <p:nvPicPr>
          <p:cNvPr id="1026" name="Picture 2" descr="http://www.free-recycle.gr/images/full-images/glass.jpg"/>
          <p:cNvPicPr>
            <a:picLocks noChangeAspect="1" noChangeArrowheads="1"/>
          </p:cNvPicPr>
          <p:nvPr/>
        </p:nvPicPr>
        <p:blipFill>
          <a:blip r:embed="rId2" cstate="print"/>
          <a:srcRect/>
          <a:stretch>
            <a:fillRect/>
          </a:stretch>
        </p:blipFill>
        <p:spPr bwMode="auto">
          <a:xfrm>
            <a:off x="755576" y="2348880"/>
            <a:ext cx="7675612" cy="3289548"/>
          </a:xfrm>
          <a:prstGeom prst="rect">
            <a:avLst/>
          </a:prstGeom>
          <a:noFill/>
        </p:spPr>
      </p:pic>
      <p:sp>
        <p:nvSpPr>
          <p:cNvPr id="4" name="Rectangle 3"/>
          <p:cNvSpPr/>
          <p:nvPr/>
        </p:nvSpPr>
        <p:spPr>
          <a:xfrm>
            <a:off x="683568" y="764704"/>
            <a:ext cx="8064896" cy="923330"/>
          </a:xfrm>
          <a:prstGeom prst="rect">
            <a:avLst/>
          </a:prstGeom>
        </p:spPr>
        <p:txBody>
          <a:bodyPr wrap="square">
            <a:spAutoFit/>
          </a:bodyPr>
          <a:lstStyle/>
          <a:p>
            <a:pPr algn="just"/>
            <a:r>
              <a:rPr lang="el-GR" dirty="0" smtClean="0"/>
              <a:t>Οι γυάλινες συσκευασίες είναι ιδιαίτερα φιλικές προς το περιβάλλον καθώς μπορούν να επαναχρησιμοποιηθούν πολλές φορές. Αν απορριφθούν όμως στη φύση χρειάζονται πολλές δεκαετίες για να αποσυντεθούν.</a:t>
            </a:r>
            <a:endParaRPr lang="el-GR" dirty="0"/>
          </a:p>
        </p:txBody>
      </p:sp>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260648"/>
            <a:ext cx="8136904" cy="1477328"/>
          </a:xfrm>
          <a:prstGeom prst="rect">
            <a:avLst/>
          </a:prstGeom>
        </p:spPr>
        <p:txBody>
          <a:bodyPr wrap="square">
            <a:spAutoFit/>
          </a:bodyPr>
          <a:lstStyle/>
          <a:p>
            <a:pPr algn="just"/>
            <a:r>
              <a:rPr lang="el-GR" dirty="0" smtClean="0"/>
              <a:t>Για την κατασκευή γυαλιού δαπανώνται μεγάλες ποσότητες ενέργειας ώστε να λιώσει η πρώτη ύλη σε ιδιαίτερα υψηλές θερμοκρασίες. Ανακυκλώνοντάς το, εξοικονομούμε ενέργεια και πρώτες ύλες, αφού αποτελεί υλικό που μπορεί να ανακυκλωθεί απεριόριστες φορές λόγω της σύστασής του. Έτσι αποδεικνύουμε έμπρακτά το σεβασμό μας για το περιβάλλον.</a:t>
            </a:r>
            <a:endParaRPr lang="el-GR" dirty="0"/>
          </a:p>
        </p:txBody>
      </p:sp>
      <p:pic>
        <p:nvPicPr>
          <p:cNvPr id="12290" name="Picture 2" descr="http://www.thinkglass.gr/images/23.01.2014.jpg"/>
          <p:cNvPicPr>
            <a:picLocks noChangeAspect="1" noChangeArrowheads="1"/>
          </p:cNvPicPr>
          <p:nvPr/>
        </p:nvPicPr>
        <p:blipFill>
          <a:blip r:embed="rId2" cstate="print"/>
          <a:srcRect/>
          <a:stretch>
            <a:fillRect/>
          </a:stretch>
        </p:blipFill>
        <p:spPr bwMode="auto">
          <a:xfrm>
            <a:off x="2195736" y="1844824"/>
            <a:ext cx="5472608" cy="4320480"/>
          </a:xfrm>
          <a:prstGeom prst="rect">
            <a:avLst/>
          </a:prstGeom>
          <a:noFill/>
        </p:spPr>
      </p:pic>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568952" cy="2031325"/>
          </a:xfrm>
          <a:prstGeom prst="rect">
            <a:avLst/>
          </a:prstGeom>
        </p:spPr>
        <p:txBody>
          <a:bodyPr wrap="square">
            <a:spAutoFit/>
          </a:bodyPr>
          <a:lstStyle/>
          <a:p>
            <a:pPr algn="just"/>
            <a:r>
              <a:rPr lang="el-GR" dirty="0" smtClean="0"/>
              <a:t>Υπάρχουν δύο τρόποι ανακύκλωσης. Ο πρώτος είναι η επαναχρησιμοποίηση των μπουκαλιών. Ο δεύτερος τρόπος έχει σχέση με τα μπουκάλια που δεν μπορούν να επαναχρησιμοποιηθούν και με τα διάφορα γυάλινα αντικείμενα. Αυτά τα συγκεντρώνουμε σε ειδικούς κάδους. Έπειτα μεταφέρονται στα κέντρα συγκέντρωσης γυαλιού όπου γίνεται ο διαχωρισμός του γυαλιού ανάλογα με το χρώμα του (άσπρο, πράσινο, καφέ). Μετά το σπάνε σε μικρά κομματάκια (υαλόθραυσμα) και το καθαρίζουν από χαρτιά, πλαστικά κ.ά. </a:t>
            </a:r>
            <a:endParaRPr lang="el-GR" dirty="0"/>
          </a:p>
        </p:txBody>
      </p:sp>
      <p:pic>
        <p:nvPicPr>
          <p:cNvPr id="11266" name="Picture 2" descr="http://thumbs.dreamstime.com/x/%CE%B1%CE%BD%CE%B1%CE%BA%CF%8D%CE%BA%CE%BB%CF%89%CF%83%CE%B7-%CE%B3%CF%85%CE%B1%CE%BB%CE%B9%CE%BF%CF%8D-%CE%BF%CF%87-19396990.jpg"/>
          <p:cNvPicPr>
            <a:picLocks noChangeAspect="1" noChangeArrowheads="1"/>
          </p:cNvPicPr>
          <p:nvPr/>
        </p:nvPicPr>
        <p:blipFill>
          <a:blip r:embed="rId2" cstate="print"/>
          <a:srcRect/>
          <a:stretch>
            <a:fillRect/>
          </a:stretch>
        </p:blipFill>
        <p:spPr bwMode="auto">
          <a:xfrm>
            <a:off x="2771800" y="2132856"/>
            <a:ext cx="3312368" cy="4614754"/>
          </a:xfrm>
          <a:prstGeom prst="rect">
            <a:avLst/>
          </a:prstGeom>
          <a:noFill/>
        </p:spPr>
      </p:pic>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96944" cy="2585323"/>
          </a:xfrm>
          <a:prstGeom prst="rect">
            <a:avLst/>
          </a:prstGeom>
        </p:spPr>
        <p:txBody>
          <a:bodyPr wrap="square">
            <a:spAutoFit/>
          </a:bodyPr>
          <a:lstStyle/>
          <a:p>
            <a:pPr algn="just"/>
            <a:r>
              <a:rPr lang="el-GR" dirty="0" smtClean="0"/>
              <a:t> Στη συνέχεια το υαλόθραυσμα οδηγείτε στον κλίβανο τήξης και γίνονται υαλόμαζα (γυαλί σε υγρή κατάσταση) σε θερμοκρασία 5.000ο - 6.000ο C.</a:t>
            </a:r>
            <a:br>
              <a:rPr lang="el-GR" dirty="0" smtClean="0"/>
            </a:br>
            <a:r>
              <a:rPr lang="el-GR" dirty="0" smtClean="0"/>
              <a:t>Η υαλόμαζα πηγαίνει σε ειδικές μηχανές και μπαίνει σε καλούπια που δίνουν το σχήμα των δοχείων. Μια άλλη μηχανή φυσάει για να δημιουργήσει τον ωφέλιμο χώρο των δοχείων και το γυαλί ψύχεται. Έτσι παίρνουμε τα διάφορα γυάλινα δοχεία. Όλη αυτή η διαδικασία ελέγχεται από το κέντρο ηλεκτρονικού ελέγχου (από ηλεκτρονικούς υπολογιστές).</a:t>
            </a:r>
          </a:p>
          <a:p>
            <a:pPr algn="just"/>
            <a:r>
              <a:rPr lang="el-GR" dirty="0" smtClean="0"/>
              <a:t>   </a:t>
            </a:r>
            <a:br>
              <a:rPr lang="el-GR" dirty="0" smtClean="0"/>
            </a:br>
            <a:endParaRPr lang="el-GR" dirty="0"/>
          </a:p>
        </p:txBody>
      </p:sp>
      <p:pic>
        <p:nvPicPr>
          <p:cNvPr id="10242" name="Picture 2" descr="http://1.bp.blogspot.com/-wrbXJ9H6rfo/TkBEsRt4HVI/AAAAAAAADC4/6MRDIHInsYM/s1600/%25CE%2591%25CE%25BD%25CE%25B1%25CE%25BA%25CF%258D%25CE%25BA%25CE%25BB%25CF%2589%25CF%2583%25CE%25B7+%25CE%25B3%25CF%2585%25CE%25B1%25CE%25BB%25CE%25B9%25CE%25BF%25CF%258D+2.JPG"/>
          <p:cNvPicPr>
            <a:picLocks noChangeAspect="1" noChangeArrowheads="1"/>
          </p:cNvPicPr>
          <p:nvPr/>
        </p:nvPicPr>
        <p:blipFill>
          <a:blip r:embed="rId2" cstate="print"/>
          <a:srcRect/>
          <a:stretch>
            <a:fillRect/>
          </a:stretch>
        </p:blipFill>
        <p:spPr bwMode="auto">
          <a:xfrm>
            <a:off x="2195736" y="2636912"/>
            <a:ext cx="5040560" cy="3562761"/>
          </a:xfrm>
          <a:prstGeom prst="rect">
            <a:avLst/>
          </a:prstGeom>
          <a:noFill/>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0768"/>
            <a:ext cx="8075240" cy="5328592"/>
          </a:xfrm>
        </p:spPr>
        <p:txBody>
          <a:bodyPr>
            <a:normAutofit fontScale="90000"/>
          </a:bodyPr>
          <a:lstStyle/>
          <a:p>
            <a:pPr algn="l"/>
            <a:r>
              <a:rPr lang="el-GR" sz="1600" b="1" dirty="0" smtClean="0">
                <a:solidFill>
                  <a:schemeClr val="tx1"/>
                </a:solidFill>
              </a:rPr>
              <a:t>ΟΜΑΔΑ ΜΑΘΗΤΩΝ</a:t>
            </a:r>
            <a:br>
              <a:rPr lang="el-GR" sz="1600" b="1" dirty="0" smtClean="0">
                <a:solidFill>
                  <a:schemeClr val="tx1"/>
                </a:solidFill>
              </a:rPr>
            </a:br>
            <a:r>
              <a:rPr lang="el-GR" sz="1600" b="1" dirty="0" smtClean="0">
                <a:solidFill>
                  <a:schemeClr val="tx1"/>
                </a:solidFill>
              </a:rPr>
              <a:t>Α1</a:t>
            </a:r>
            <a:br>
              <a:rPr lang="el-GR" sz="1600" b="1" dirty="0" smtClean="0">
                <a:solidFill>
                  <a:schemeClr val="tx1"/>
                </a:solidFill>
              </a:rPr>
            </a:br>
            <a:r>
              <a:rPr lang="el-GR" sz="1600" b="1" dirty="0" smtClean="0">
                <a:solidFill>
                  <a:schemeClr val="tx1"/>
                </a:solidFill>
              </a:rPr>
              <a:t> </a:t>
            </a:r>
            <a:r>
              <a:rPr lang="el-GR" sz="1600" dirty="0" smtClean="0">
                <a:solidFill>
                  <a:schemeClr val="tx1"/>
                </a:solidFill>
              </a:rPr>
              <a:t>1 Γκαλντέμης Ευστάθιος</a:t>
            </a:r>
            <a:br>
              <a:rPr lang="el-GR" sz="1600" dirty="0" smtClean="0">
                <a:solidFill>
                  <a:schemeClr val="tx1"/>
                </a:solidFill>
              </a:rPr>
            </a:br>
            <a:r>
              <a:rPr lang="el-GR" sz="1600" dirty="0" smtClean="0">
                <a:solidFill>
                  <a:schemeClr val="tx1"/>
                </a:solidFill>
              </a:rPr>
              <a:t> 2 Γκογκάκη Βασιλική Μαρία</a:t>
            </a:r>
            <a:br>
              <a:rPr lang="el-GR" sz="1600" dirty="0" smtClean="0">
                <a:solidFill>
                  <a:schemeClr val="tx1"/>
                </a:solidFill>
              </a:rPr>
            </a:br>
            <a:r>
              <a:rPr lang="el-GR" sz="1600" dirty="0" smtClean="0">
                <a:solidFill>
                  <a:schemeClr val="tx1"/>
                </a:solidFill>
              </a:rPr>
              <a:t> 3 Ζώτου Ευαγγελία</a:t>
            </a:r>
            <a:br>
              <a:rPr lang="el-GR" sz="1600" dirty="0" smtClean="0">
                <a:solidFill>
                  <a:schemeClr val="tx1"/>
                </a:solidFill>
              </a:rPr>
            </a:br>
            <a:r>
              <a:rPr lang="el-GR" sz="1600" dirty="0" smtClean="0">
                <a:solidFill>
                  <a:schemeClr val="tx1"/>
                </a:solidFill>
              </a:rPr>
              <a:t> 4 Μπαλλά Ελένη</a:t>
            </a:r>
            <a:br>
              <a:rPr lang="el-GR" sz="1600" dirty="0" smtClean="0">
                <a:solidFill>
                  <a:schemeClr val="tx1"/>
                </a:solidFill>
              </a:rPr>
            </a:br>
            <a:r>
              <a:rPr lang="el-GR" sz="1600" dirty="0" smtClean="0">
                <a:solidFill>
                  <a:schemeClr val="tx1"/>
                </a:solidFill>
              </a:rPr>
              <a:t> 5 Μπλούτσος Θεόδωρος</a:t>
            </a:r>
            <a:br>
              <a:rPr lang="el-GR" sz="1600" dirty="0" smtClean="0">
                <a:solidFill>
                  <a:schemeClr val="tx1"/>
                </a:solidFill>
              </a:rPr>
            </a:br>
            <a:r>
              <a:rPr lang="el-GR" sz="1600" dirty="0" smtClean="0">
                <a:solidFill>
                  <a:schemeClr val="tx1"/>
                </a:solidFill>
              </a:rPr>
              <a:t> 6 Μπυκουβάλα Μελίνα</a:t>
            </a:r>
            <a:br>
              <a:rPr lang="el-GR" sz="1600" dirty="0" smtClean="0">
                <a:solidFill>
                  <a:schemeClr val="tx1"/>
                </a:solidFill>
              </a:rPr>
            </a:br>
            <a:r>
              <a:rPr lang="el-GR" sz="1600" dirty="0" smtClean="0">
                <a:solidFill>
                  <a:schemeClr val="tx1"/>
                </a:solidFill>
              </a:rPr>
              <a:t> 7 Ντάκουλα Σπυριδούλα</a:t>
            </a:r>
            <a:br>
              <a:rPr lang="el-GR" sz="1600" dirty="0" smtClean="0">
                <a:solidFill>
                  <a:schemeClr val="tx1"/>
                </a:solidFill>
              </a:rPr>
            </a:br>
            <a:r>
              <a:rPr lang="el-GR" sz="1600" dirty="0" smtClean="0">
                <a:solidFill>
                  <a:schemeClr val="tx1"/>
                </a:solidFill>
              </a:rPr>
              <a:t> 8 Πραμαντιώτη Νεκταρία</a:t>
            </a:r>
            <a:r>
              <a:rPr lang="el-GR" sz="1600" b="1" dirty="0" smtClean="0">
                <a:solidFill>
                  <a:schemeClr val="tx1"/>
                </a:solidFill>
              </a:rPr>
              <a:t/>
            </a:r>
            <a:br>
              <a:rPr lang="el-GR" sz="1600" b="1" dirty="0" smtClean="0">
                <a:solidFill>
                  <a:schemeClr val="tx1"/>
                </a:solidFill>
              </a:rPr>
            </a:br>
            <a:r>
              <a:rPr lang="el-GR" sz="1600" b="1" dirty="0" smtClean="0">
                <a:solidFill>
                  <a:schemeClr val="tx1"/>
                </a:solidFill>
              </a:rPr>
              <a:t>Α2</a:t>
            </a:r>
            <a:br>
              <a:rPr lang="el-GR" sz="1600" b="1" dirty="0" smtClean="0">
                <a:solidFill>
                  <a:schemeClr val="tx1"/>
                </a:solidFill>
              </a:rPr>
            </a:br>
            <a:r>
              <a:rPr lang="el-GR" sz="1600" b="1" dirty="0" smtClean="0">
                <a:solidFill>
                  <a:schemeClr val="tx1"/>
                </a:solidFill>
              </a:rPr>
              <a:t>  </a:t>
            </a:r>
            <a:r>
              <a:rPr lang="el-GR" sz="1600" dirty="0" smtClean="0">
                <a:solidFill>
                  <a:schemeClr val="tx1"/>
                </a:solidFill>
              </a:rPr>
              <a:t>9 Δημητρίου Αριστοτέλης</a:t>
            </a:r>
            <a:br>
              <a:rPr lang="el-GR" sz="1600" dirty="0" smtClean="0">
                <a:solidFill>
                  <a:schemeClr val="tx1"/>
                </a:solidFill>
              </a:rPr>
            </a:br>
            <a:r>
              <a:rPr lang="el-GR" sz="1600" dirty="0" smtClean="0">
                <a:solidFill>
                  <a:schemeClr val="tx1"/>
                </a:solidFill>
              </a:rPr>
              <a:t>10 Δημητρίου Χρυσάντα</a:t>
            </a:r>
            <a:br>
              <a:rPr lang="el-GR" sz="1600" dirty="0" smtClean="0">
                <a:solidFill>
                  <a:schemeClr val="tx1"/>
                </a:solidFill>
              </a:rPr>
            </a:br>
            <a:r>
              <a:rPr lang="el-GR" sz="1600" dirty="0" smtClean="0">
                <a:solidFill>
                  <a:schemeClr val="tx1"/>
                </a:solidFill>
              </a:rPr>
              <a:t>11 Ζήκος Νικόλαος</a:t>
            </a:r>
            <a:br>
              <a:rPr lang="el-GR" sz="1600" dirty="0" smtClean="0">
                <a:solidFill>
                  <a:schemeClr val="tx1"/>
                </a:solidFill>
              </a:rPr>
            </a:br>
            <a:r>
              <a:rPr lang="el-GR" sz="1600" dirty="0" smtClean="0">
                <a:solidFill>
                  <a:schemeClr val="tx1"/>
                </a:solidFill>
              </a:rPr>
              <a:t>12 Καρέτσος Ανδρέας</a:t>
            </a:r>
            <a:br>
              <a:rPr lang="el-GR" sz="1600" dirty="0" smtClean="0">
                <a:solidFill>
                  <a:schemeClr val="tx1"/>
                </a:solidFill>
              </a:rPr>
            </a:br>
            <a:r>
              <a:rPr lang="el-GR" sz="1600" dirty="0" smtClean="0">
                <a:solidFill>
                  <a:schemeClr val="tx1"/>
                </a:solidFill>
              </a:rPr>
              <a:t>13 Κολιός Ιωάννης</a:t>
            </a:r>
            <a:br>
              <a:rPr lang="el-GR" sz="1600" dirty="0" smtClean="0">
                <a:solidFill>
                  <a:schemeClr val="tx1"/>
                </a:solidFill>
              </a:rPr>
            </a:br>
            <a:r>
              <a:rPr lang="el-GR" sz="1600" dirty="0" smtClean="0">
                <a:solidFill>
                  <a:schemeClr val="tx1"/>
                </a:solidFill>
              </a:rPr>
              <a:t>14 Κοραντζόπουλος Μάριος</a:t>
            </a:r>
            <a:br>
              <a:rPr lang="el-GR" sz="1600" dirty="0" smtClean="0">
                <a:solidFill>
                  <a:schemeClr val="tx1"/>
                </a:solidFill>
              </a:rPr>
            </a:br>
            <a:r>
              <a:rPr lang="el-GR" sz="1600" dirty="0" smtClean="0">
                <a:solidFill>
                  <a:schemeClr val="tx1"/>
                </a:solidFill>
              </a:rPr>
              <a:t>15 Μπακαγιάννη  Βασιλική</a:t>
            </a:r>
            <a:br>
              <a:rPr lang="el-GR" sz="1600" dirty="0" smtClean="0">
                <a:solidFill>
                  <a:schemeClr val="tx1"/>
                </a:solidFill>
              </a:rPr>
            </a:br>
            <a:r>
              <a:rPr lang="el-GR" sz="1600" dirty="0" smtClean="0">
                <a:solidFill>
                  <a:schemeClr val="tx1"/>
                </a:solidFill>
              </a:rPr>
              <a:t>16 Ντάκος Σταύρος</a:t>
            </a:r>
            <a:br>
              <a:rPr lang="el-GR" sz="1600" dirty="0" smtClean="0">
                <a:solidFill>
                  <a:schemeClr val="tx1"/>
                </a:solidFill>
              </a:rPr>
            </a:br>
            <a:r>
              <a:rPr lang="el-GR" sz="1600" dirty="0" smtClean="0">
                <a:solidFill>
                  <a:schemeClr val="tx1"/>
                </a:solidFill>
              </a:rPr>
              <a:t>17  Πάνου Χαρίλαος</a:t>
            </a:r>
            <a:br>
              <a:rPr lang="el-GR" sz="1600" dirty="0" smtClean="0">
                <a:solidFill>
                  <a:schemeClr val="tx1"/>
                </a:solidFill>
              </a:rPr>
            </a:br>
            <a:r>
              <a:rPr lang="el-GR" sz="1600" dirty="0" smtClean="0">
                <a:solidFill>
                  <a:schemeClr val="tx1"/>
                </a:solidFill>
              </a:rPr>
              <a:t>18 Τάτση Πηνελόπη</a:t>
            </a:r>
            <a:br>
              <a:rPr lang="el-GR" sz="1600" dirty="0" smtClean="0">
                <a:solidFill>
                  <a:schemeClr val="tx1"/>
                </a:solidFill>
              </a:rPr>
            </a:br>
            <a:r>
              <a:rPr lang="el-GR" sz="1600" dirty="0" smtClean="0">
                <a:solidFill>
                  <a:schemeClr val="tx1"/>
                </a:solidFill>
              </a:rPr>
              <a:t>19 Τσιάλιου Χριστίνα</a:t>
            </a:r>
            <a:br>
              <a:rPr lang="el-GR" sz="1600" dirty="0" smtClean="0">
                <a:solidFill>
                  <a:schemeClr val="tx1"/>
                </a:solidFill>
              </a:rPr>
            </a:br>
            <a:r>
              <a:rPr lang="el-GR" sz="1600" dirty="0" smtClean="0">
                <a:solidFill>
                  <a:schemeClr val="tx1"/>
                </a:solidFill>
              </a:rPr>
              <a:t>20 Τσούτσης Κωνσταντίνος</a:t>
            </a:r>
            <a:br>
              <a:rPr lang="el-GR" sz="1600" dirty="0" smtClean="0">
                <a:solidFill>
                  <a:schemeClr val="tx1"/>
                </a:solidFill>
              </a:rPr>
            </a:br>
            <a:r>
              <a:rPr lang="el-GR" sz="1600" dirty="0" smtClean="0">
                <a:solidFill>
                  <a:schemeClr val="tx1"/>
                </a:solidFill>
              </a:rPr>
              <a:t>21 Τσώρος Χρήστος</a:t>
            </a:r>
            <a:br>
              <a:rPr lang="el-GR" sz="1600" dirty="0" smtClean="0">
                <a:solidFill>
                  <a:schemeClr val="tx1"/>
                </a:solidFill>
              </a:rPr>
            </a:br>
            <a:r>
              <a:rPr lang="el-GR" sz="1600" dirty="0" smtClean="0">
                <a:solidFill>
                  <a:schemeClr val="tx1"/>
                </a:solidFill>
              </a:rPr>
              <a:t>22 Φώτη Αικατερίνη </a:t>
            </a:r>
            <a:r>
              <a:rPr lang="el-GR" sz="1600" b="1" dirty="0" smtClean="0">
                <a:solidFill>
                  <a:schemeClr val="tx1"/>
                </a:solidFill>
              </a:rPr>
              <a:t/>
            </a:r>
            <a:br>
              <a:rPr lang="el-GR" sz="1600" b="1" dirty="0" smtClean="0">
                <a:solidFill>
                  <a:schemeClr val="tx1"/>
                </a:solidFill>
              </a:rPr>
            </a:br>
            <a:r>
              <a:rPr lang="el-GR" sz="1600" b="1" dirty="0" smtClean="0">
                <a:solidFill>
                  <a:schemeClr val="tx1"/>
                </a:solidFill>
              </a:rPr>
              <a:t>                                          Η ΚΑΘΗΓΗΤΡΙΑ</a:t>
            </a:r>
            <a:br>
              <a:rPr lang="el-GR" sz="1600" b="1" dirty="0" smtClean="0">
                <a:solidFill>
                  <a:schemeClr val="tx1"/>
                </a:solidFill>
              </a:rPr>
            </a:br>
            <a:r>
              <a:rPr lang="el-GR" sz="1600" b="1" dirty="0" smtClean="0">
                <a:solidFill>
                  <a:schemeClr val="tx1"/>
                </a:solidFill>
              </a:rPr>
              <a:t>                                  Παναγιώτα Μαντζιάρα  ΠΕ 15</a:t>
            </a:r>
            <a:br>
              <a:rPr lang="el-GR" sz="1600" b="1" dirty="0" smtClean="0">
                <a:solidFill>
                  <a:schemeClr val="tx1"/>
                </a:solidFill>
              </a:rPr>
            </a:br>
            <a:r>
              <a:rPr lang="el-GR" sz="1600" b="1" dirty="0" smtClean="0">
                <a:solidFill>
                  <a:schemeClr val="tx1"/>
                </a:solidFill>
              </a:rPr>
              <a:t/>
            </a:r>
            <a:br>
              <a:rPr lang="el-GR" sz="1600" b="1" dirty="0" smtClean="0">
                <a:solidFill>
                  <a:schemeClr val="tx1"/>
                </a:solidFill>
              </a:rPr>
            </a:br>
            <a:r>
              <a:rPr lang="el-GR" sz="1600" b="1" dirty="0" smtClean="0"/>
              <a:t/>
            </a:r>
            <a:br>
              <a:rPr lang="el-GR" sz="1600" b="1" dirty="0" smtClean="0"/>
            </a:br>
            <a:r>
              <a:rPr lang="el-GR" sz="1600" b="1" dirty="0" smtClean="0"/>
              <a:t/>
            </a:r>
            <a:br>
              <a:rPr lang="el-GR" sz="1600" b="1" dirty="0" smtClean="0"/>
            </a:br>
            <a:endParaRPr lang="el-GR" sz="1600" b="1" dirty="0"/>
          </a:p>
        </p:txBody>
      </p:sp>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424936" cy="1477328"/>
          </a:xfrm>
          <a:prstGeom prst="rect">
            <a:avLst/>
          </a:prstGeom>
        </p:spPr>
        <p:txBody>
          <a:bodyPr wrap="square">
            <a:spAutoFit/>
          </a:bodyPr>
          <a:lstStyle/>
          <a:p>
            <a:pPr algn="just"/>
            <a:r>
              <a:rPr lang="el-GR" dirty="0" smtClean="0"/>
              <a:t> Τα γυάλινα δοχεία ελέγχονται από εργάτες στη αρχή, για να δουν αν έχουν κάποια ατέλεια. Μετά τον έλεγχο των εργατών, πηγαίνουν σε ειδικές μηχανές οι οποίες ελέγχουν το στόμιο, το σχήμα και τη χωρητικότητά τους. Αν κάποια δοχεία έχουν ξεφύγει από το μάτι του ανθρώπου τα βγάζουν οι μηχανές. Με την ανακύκλωση του γυαλιού κάνουμε οικονομία στις πρώτες ύλες και προστατεύουμε το περιβάλλον. </a:t>
            </a:r>
            <a:endParaRPr lang="el-GR" dirty="0"/>
          </a:p>
        </p:txBody>
      </p:sp>
      <p:pic>
        <p:nvPicPr>
          <p:cNvPr id="9218" name="Picture 2" descr="http://www.lifo.gr/uploads/image/899964/g.jpg"/>
          <p:cNvPicPr>
            <a:picLocks noChangeAspect="1" noChangeArrowheads="1"/>
          </p:cNvPicPr>
          <p:nvPr/>
        </p:nvPicPr>
        <p:blipFill>
          <a:blip r:embed="rId2" cstate="print"/>
          <a:srcRect/>
          <a:stretch>
            <a:fillRect/>
          </a:stretch>
        </p:blipFill>
        <p:spPr bwMode="auto">
          <a:xfrm>
            <a:off x="1331640" y="2564904"/>
            <a:ext cx="6248400" cy="3905251"/>
          </a:xfrm>
          <a:prstGeom prst="rect">
            <a:avLst/>
          </a:prstGeom>
          <a:noFill/>
        </p:spPr>
      </p:pic>
    </p:spTree>
  </p:cSld>
  <p:clrMapOvr>
    <a:masterClrMapping/>
  </p:clrMapOvr>
  <p:transition>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51520" y="356013"/>
            <a:ext cx="88924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rgbClr val="000000"/>
                </a:solidFill>
                <a:effectLst/>
                <a:latin typeface="Times New Roman" pitchFamily="18" charset="0"/>
                <a:cs typeface="Times New Roman" pitchFamily="18" charset="0"/>
              </a:rPr>
              <a:t>Ανακύκλωση αλουμινίου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Times New Roman" pitchFamily="18" charset="0"/>
                <a:cs typeface="Times New Roman" pitchFamily="18" charset="0"/>
              </a:rPr>
              <a:t>Το αλουμίνιο παράγεται από το ορυκτό βωξίτης. Για να γίνει ένα κιλό αλουμίνιο, χρειάζονται </a:t>
            </a:r>
            <a:r>
              <a:rPr kumimoji="0" lang="el-GR" b="0" i="0" u="none" strike="noStrike" cap="none" normalizeH="0" baseline="0" dirty="0" smtClean="0">
                <a:ln>
                  <a:noFill/>
                </a:ln>
                <a:solidFill>
                  <a:schemeClr val="tx1"/>
                </a:solidFill>
                <a:effectLst/>
                <a:latin typeface="Arial" pitchFamily="34" charset="0"/>
                <a:cs typeface="Arial" pitchFamily="34" charset="0"/>
              </a:rPr>
              <a:t>4 κιλά</a:t>
            </a:r>
            <a:r>
              <a:rPr kumimoji="0" lang="el-GR" b="0" i="0" u="none" strike="noStrike" cap="none" normalizeH="0" baseline="0" dirty="0" smtClean="0">
                <a:ln>
                  <a:noFill/>
                </a:ln>
                <a:solidFill>
                  <a:srgbClr val="000000"/>
                </a:solidFill>
                <a:effectLst/>
                <a:latin typeface="Times New Roman" pitchFamily="18" charset="0"/>
                <a:cs typeface="Times New Roman" pitchFamily="18" charset="0"/>
              </a:rPr>
              <a:t> βωξίτη.         Με την ανακύκλωση εξοικονομείται το 95% της ενέργειας που καταναλώνεται για την παραγωγή του αλουμινίου απευθείας από βωξίτη.  Κάθε χρόνο χρησιμοποιούνται 900.000.000 κουτιά αλουμινίου για τη συσκευασία αναψυκτικών.  </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4" name="Picture 2" descr="http://4.bp.blogspot.com/-l48sCqpRfgU/TkBEq6HTOKI/AAAAAAAADCs/83OUHqBzJKQ/s1600/%25CE%2591%25CE%25BD%25CE%25B1%25CE%25BA%25CF%258D%25CE%25BA%25CE%25BB%25CF%2589%25CF%2583%25CE%25B7+%25CE%25B1%25CE%25BB%25CE%25BF%25CF%2585%25CE%25BC%25CE%25B9%25CE%25BD%25CE%25AF%25CE%25BF%25CF%2585+1.JPG"/>
          <p:cNvPicPr>
            <a:picLocks noChangeAspect="1" noChangeArrowheads="1"/>
          </p:cNvPicPr>
          <p:nvPr/>
        </p:nvPicPr>
        <p:blipFill>
          <a:blip r:embed="rId2" cstate="print"/>
          <a:srcRect/>
          <a:stretch>
            <a:fillRect/>
          </a:stretch>
        </p:blipFill>
        <p:spPr bwMode="auto">
          <a:xfrm>
            <a:off x="1763688" y="2348880"/>
            <a:ext cx="5756126" cy="4047688"/>
          </a:xfrm>
          <a:prstGeom prst="rect">
            <a:avLst/>
          </a:prstGeom>
          <a:noFill/>
        </p:spPr>
      </p:pic>
    </p:spTree>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96944" cy="2031325"/>
          </a:xfrm>
          <a:prstGeom prst="rect">
            <a:avLst/>
          </a:prstGeom>
        </p:spPr>
        <p:txBody>
          <a:bodyPr wrap="square">
            <a:spAutoFit/>
          </a:bodyPr>
          <a:lstStyle/>
          <a:p>
            <a:pPr algn="just"/>
            <a:r>
              <a:rPr lang="el-GR" dirty="0" smtClean="0"/>
              <a:t>Η ανακύκλωση του αλουμινίου αφορά κυρίως  τα κουτιά αναψυκτικών και μπύρας, καθώς και υδροροές, πλαίσια παραθύρων, έπιπλα κήπου, εξαρτήματα αυτοκινήτων και γίνεται σε ειδικά κέντρα εμπορίας, όπου τήκεται και κατόπιν σε φύλλα μεταφέρεται σε εργοστάσια για την παραγωγή νέων προϊόντων. Τα μέταλλα συσκευασίας (αλουμίνιο, λευκοσίδηρος) διαχωρίζονται μεταξύ τους με μαγνήτες (το αλουμίνιο δεν μαγνητίζεται). Τη συλλογή των αλουμινένιων κουτιών διεξάγουν οι δήμοι, οι κοινότητες, μη κερδοσκοπικές ομάδες και εταιρείες  έμποροι και κέντρα ανακύκλωσης αλουμινίου.</a:t>
            </a:r>
            <a:endParaRPr lang="el-GR" dirty="0"/>
          </a:p>
        </p:txBody>
      </p:sp>
      <p:pic>
        <p:nvPicPr>
          <p:cNvPr id="7170" name="Picture 2" descr="http://kitsas-scrap.gr/new2/wp-content/uploads/2012/12/%CE%B1%CE%BD%CE%B1%CE%BA%CF%85%CE%BA%CE%BB%CF%89%CF%83%CE%B7-%CE%B1%CE%BB%CE%BF%CF%85%CE%BC%CE%B9%CE%BD%CE%B9%CE%BF%CF%85.gif"/>
          <p:cNvPicPr>
            <a:picLocks noChangeAspect="1" noChangeArrowheads="1"/>
          </p:cNvPicPr>
          <p:nvPr/>
        </p:nvPicPr>
        <p:blipFill>
          <a:blip r:embed="rId2" cstate="print"/>
          <a:srcRect/>
          <a:stretch>
            <a:fillRect/>
          </a:stretch>
        </p:blipFill>
        <p:spPr bwMode="auto">
          <a:xfrm>
            <a:off x="827584" y="2564904"/>
            <a:ext cx="7128792" cy="4117491"/>
          </a:xfrm>
          <a:prstGeom prst="rect">
            <a:avLst/>
          </a:prstGeom>
          <a:noFill/>
        </p:spPr>
      </p:pic>
    </p:spTree>
  </p:cSld>
  <p:clrMapOvr>
    <a:masterClrMapping/>
  </p:clrMapOvr>
  <p:transition>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1754326"/>
          </a:xfrm>
          <a:prstGeom prst="rect">
            <a:avLst/>
          </a:prstGeom>
        </p:spPr>
        <p:txBody>
          <a:bodyPr wrap="square">
            <a:spAutoFit/>
          </a:bodyPr>
          <a:lstStyle/>
          <a:p>
            <a:pPr algn="just"/>
            <a:r>
              <a:rPr lang="el-GR" dirty="0" smtClean="0"/>
              <a:t> Τα αλουμινένια κουτιά έχουν αρκετά πλεονεκτήματα. Κατ’ αρχάς η ανακύκλωσή τους μπορεί να επαναλαμβάνεται συνεχώς, χωρίς το αλουμίνιο να χάνει τις ιδιότητές του. Επίσης δεν απαιτείται διαδικασία διαχωρισμού υλικών κατά την ανακύκλωσή τους, αφού κατασκευάζονται μόνο από ένα υλικό, το αλουμίνιο.   Τέλος τα άδεια κουτιά μπορούν εύκολα να συμπιεστούν και έτσι να μειωθεί σημαντικά ο όγκος τους. Επίσης είναι ελαφριά και άθραυστα. Όλα αυτά διευκολύνουν τη μεταφορά τους στα κέντρα συλλογής.</a:t>
            </a:r>
            <a:endParaRPr lang="el-GR" dirty="0"/>
          </a:p>
        </p:txBody>
      </p:sp>
      <p:pic>
        <p:nvPicPr>
          <p:cNvPr id="6146" name="Picture 2" descr="http://www.flowmagazine.gr/images/uploads/alouminio_large(1).jpg"/>
          <p:cNvPicPr>
            <a:picLocks noChangeAspect="1" noChangeArrowheads="1"/>
          </p:cNvPicPr>
          <p:nvPr/>
        </p:nvPicPr>
        <p:blipFill>
          <a:blip r:embed="rId2" cstate="print"/>
          <a:srcRect/>
          <a:stretch>
            <a:fillRect/>
          </a:stretch>
        </p:blipFill>
        <p:spPr bwMode="auto">
          <a:xfrm>
            <a:off x="1403648" y="2276872"/>
            <a:ext cx="6480720" cy="3896724"/>
          </a:xfrm>
          <a:prstGeom prst="rect">
            <a:avLst/>
          </a:prstGeom>
          <a:noFill/>
        </p:spPr>
      </p:pic>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496944" cy="1754326"/>
          </a:xfrm>
          <a:prstGeom prst="rect">
            <a:avLst/>
          </a:prstGeom>
        </p:spPr>
        <p:txBody>
          <a:bodyPr wrap="square">
            <a:spAutoFit/>
          </a:bodyPr>
          <a:lstStyle/>
          <a:p>
            <a:pPr algn="just"/>
            <a:r>
              <a:rPr lang="el-GR" dirty="0" smtClean="0"/>
              <a:t> Όταν πετάμε ένα κουτί αλουμινίου στα σκουπίδια, στην πραγματικότητα</a:t>
            </a:r>
            <a:r>
              <a:rPr lang="el-GR" b="1" dirty="0" smtClean="0"/>
              <a:t> πετάμε </a:t>
            </a:r>
            <a:r>
              <a:rPr lang="el-GR" dirty="0" smtClean="0"/>
              <a:t>την πρώτη ύλη (βωξίτη), την ενέργεια (0,8 KWh)και την ανθρώπινη εργασία, που χρειάστηκε για να παραχθεί το αλουμίνιο του κουτιού από το βωξίτη, τα κεφάλαια που έχουν επενδυθεί για την εξόρυξη του βωξίτη και την παραγωγή αλουμινίου. Εκτός όμως από αυτό, </a:t>
            </a:r>
            <a:r>
              <a:rPr lang="el-GR" b="1" dirty="0" smtClean="0"/>
              <a:t>αυξάνουμε</a:t>
            </a:r>
            <a:r>
              <a:rPr lang="el-GR" dirty="0" smtClean="0"/>
              <a:t> τον όγκο των σκουπιδιών και </a:t>
            </a:r>
            <a:r>
              <a:rPr lang="el-GR" b="1" dirty="0" smtClean="0"/>
              <a:t>ρυπαίνουμε </a:t>
            </a:r>
            <a:r>
              <a:rPr lang="el-GR" dirty="0" smtClean="0"/>
              <a:t>το περιβάλλον εφόσον οι εργασίες για την παραγωγή αλουμινίου δημιουργούν απόβλητα.</a:t>
            </a:r>
            <a:endParaRPr lang="el-GR" dirty="0"/>
          </a:p>
        </p:txBody>
      </p:sp>
      <p:pic>
        <p:nvPicPr>
          <p:cNvPr id="5122" name="Picture 2" descr="https://encrypted-tbn0.gstatic.com/images?q=tbn:ANd9GcT2XdNJI1Kl5fowx9YUksyHFTNen3S3pRjjQVM84AzifrMF-RJQWw"/>
          <p:cNvPicPr>
            <a:picLocks noChangeAspect="1" noChangeArrowheads="1"/>
          </p:cNvPicPr>
          <p:nvPr/>
        </p:nvPicPr>
        <p:blipFill>
          <a:blip r:embed="rId2" cstate="print"/>
          <a:srcRect/>
          <a:stretch>
            <a:fillRect/>
          </a:stretch>
        </p:blipFill>
        <p:spPr bwMode="auto">
          <a:xfrm>
            <a:off x="1547664" y="2111588"/>
            <a:ext cx="5976664" cy="4476730"/>
          </a:xfrm>
          <a:prstGeom prst="rect">
            <a:avLst/>
          </a:prstGeom>
          <a:noFill/>
        </p:spPr>
      </p:pic>
    </p:spTree>
  </p:cSld>
  <p:clrMapOvr>
    <a:masterClrMapping/>
  </p:clrMapOvr>
  <p:transition>
    <p:wipe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496944" cy="2031325"/>
          </a:xfrm>
          <a:prstGeom prst="rect">
            <a:avLst/>
          </a:prstGeom>
        </p:spPr>
        <p:txBody>
          <a:bodyPr wrap="square">
            <a:spAutoFit/>
          </a:bodyPr>
          <a:lstStyle/>
          <a:p>
            <a:r>
              <a:rPr lang="el-GR" b="1" dirty="0" smtClean="0"/>
              <a:t>Ανακύκλωση ηλεκτρικών συσκευών</a:t>
            </a:r>
          </a:p>
          <a:p>
            <a:endParaRPr lang="el-GR" b="1" dirty="0" smtClean="0"/>
          </a:p>
          <a:p>
            <a:pPr algn="just"/>
            <a:r>
              <a:rPr lang="el-GR" b="1" dirty="0" smtClean="0"/>
              <a:t>Ηλεκτρικός και Ηλεκτρονικός Εξοπλισμός</a:t>
            </a:r>
            <a:r>
              <a:rPr lang="el-GR" dirty="0" smtClean="0"/>
              <a:t> θεωρείται ο εξοπλι­σμός, που έχει σχεδιασθεί για να λειτουργεί υπό ονομαστική τάση έως 1 000 V εναλλασσομένου ρεύματος ή έως 1 500 V συνεχούς ρεύματος. Κατά συνέπεια, μπορείτε να ανακυκλώνετε οποιαδήποτε ηλεκτρική και ηλεκτρονική συσκευή σας που μπαίνει στην </a:t>
            </a:r>
            <a:r>
              <a:rPr lang="el-GR" b="1" dirty="0" smtClean="0"/>
              <a:t>πρίζα</a:t>
            </a:r>
            <a:r>
              <a:rPr lang="el-GR" dirty="0" smtClean="0"/>
              <a:t> ή λειτουργεί με </a:t>
            </a:r>
            <a:r>
              <a:rPr lang="el-GR" b="1" dirty="0" smtClean="0"/>
              <a:t>μπαταρία</a:t>
            </a:r>
            <a:r>
              <a:rPr lang="el-GR" dirty="0" smtClean="0"/>
              <a:t> συμπεριλαμβανομένων των λαμπτήρων. </a:t>
            </a:r>
            <a:endParaRPr lang="el-GR" dirty="0"/>
          </a:p>
        </p:txBody>
      </p:sp>
      <p:pic>
        <p:nvPicPr>
          <p:cNvPr id="4098" name="Picture 2" descr="http://www.free-recycle.gr/images/full-images/hlektrikes-syskeyes.jpg"/>
          <p:cNvPicPr>
            <a:picLocks noChangeAspect="1" noChangeArrowheads="1"/>
          </p:cNvPicPr>
          <p:nvPr/>
        </p:nvPicPr>
        <p:blipFill>
          <a:blip r:embed="rId3" cstate="print"/>
          <a:srcRect/>
          <a:stretch>
            <a:fillRect/>
          </a:stretch>
        </p:blipFill>
        <p:spPr bwMode="auto">
          <a:xfrm>
            <a:off x="539552" y="3212976"/>
            <a:ext cx="8395692" cy="3096344"/>
          </a:xfrm>
          <a:prstGeom prst="rect">
            <a:avLst/>
          </a:prstGeom>
          <a:noFill/>
        </p:spPr>
      </p:pic>
    </p:spTree>
  </p:cSld>
  <p:clrMapOvr>
    <a:masterClrMapping/>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60648"/>
            <a:ext cx="6158063" cy="646331"/>
          </a:xfrm>
          <a:prstGeom prst="rect">
            <a:avLst/>
          </a:prstGeom>
        </p:spPr>
        <p:txBody>
          <a:bodyPr wrap="square">
            <a:spAutoFit/>
          </a:bodyPr>
          <a:lstStyle/>
          <a:p>
            <a:r>
              <a:rPr lang="el-GR" b="1" dirty="0" smtClean="0"/>
              <a:t>Ποιες ηλεκτρικές συσκευές ανακυκλώνω</a:t>
            </a:r>
          </a:p>
          <a:p>
            <a:endParaRPr lang="el-GR" b="1" dirty="0"/>
          </a:p>
        </p:txBody>
      </p:sp>
      <p:sp>
        <p:nvSpPr>
          <p:cNvPr id="3" name="Rectangle 2"/>
          <p:cNvSpPr/>
          <p:nvPr/>
        </p:nvSpPr>
        <p:spPr>
          <a:xfrm>
            <a:off x="539552" y="692696"/>
            <a:ext cx="8352928" cy="1200329"/>
          </a:xfrm>
          <a:prstGeom prst="rect">
            <a:avLst/>
          </a:prstGeom>
        </p:spPr>
        <p:txBody>
          <a:bodyPr wrap="square">
            <a:spAutoFit/>
          </a:bodyPr>
          <a:lstStyle/>
          <a:p>
            <a:pPr algn="just"/>
            <a:r>
              <a:rPr lang="el-GR" dirty="0" smtClean="0"/>
              <a:t>Μεγάλες και μικρές Οικιακές Συσκευές, εξοπλισμός Πληροφορικής και Τηλεπικοινωνιών, καταναλωτικά και φωτιστικά είδη, ηλεκτρικά και ηλεκτρονικά εργαλεία, παιχνίδια και εξοπλισμός ψυχαγωγίας και αθλητισμού, ιατροτεχνολογικά προϊόντα, όργανα παρακολούθησης κι ελέγχου, συσκευές αυτόματης διανομής.</a:t>
            </a:r>
            <a:endParaRPr lang="el-GR" dirty="0"/>
          </a:p>
        </p:txBody>
      </p:sp>
      <p:pic>
        <p:nvPicPr>
          <p:cNvPr id="3074" name="Picture 2" descr="http://www.econews.gr/wp-content/uploads/2015/10/anakyklosi-suskeuon-monopolio-125864.jpg"/>
          <p:cNvPicPr>
            <a:picLocks noChangeAspect="1" noChangeArrowheads="1"/>
          </p:cNvPicPr>
          <p:nvPr/>
        </p:nvPicPr>
        <p:blipFill>
          <a:blip r:embed="rId2" cstate="print"/>
          <a:srcRect/>
          <a:stretch>
            <a:fillRect/>
          </a:stretch>
        </p:blipFill>
        <p:spPr bwMode="auto">
          <a:xfrm>
            <a:off x="2051720" y="1844824"/>
            <a:ext cx="4968552" cy="4703563"/>
          </a:xfrm>
          <a:prstGeom prst="rect">
            <a:avLst/>
          </a:prstGeom>
          <a:noFill/>
        </p:spPr>
      </p:pic>
    </p:spTree>
  </p:cSld>
  <p:clrMapOvr>
    <a:masterClrMapping/>
  </p:clrMapOvr>
  <p:transition>
    <p:wipe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electrocycle.gr/sites/default/files/media-youtube/recycle_bi2n.png"/>
          <p:cNvPicPr>
            <a:picLocks noChangeAspect="1" noChangeArrowheads="1"/>
          </p:cNvPicPr>
          <p:nvPr/>
        </p:nvPicPr>
        <p:blipFill>
          <a:blip r:embed="rId2" cstate="print"/>
          <a:srcRect/>
          <a:stretch>
            <a:fillRect/>
          </a:stretch>
        </p:blipFill>
        <p:spPr bwMode="auto">
          <a:xfrm>
            <a:off x="2267744" y="692696"/>
            <a:ext cx="4438650" cy="5905501"/>
          </a:xfrm>
          <a:prstGeom prst="rect">
            <a:avLst/>
          </a:prstGeom>
          <a:noFill/>
        </p:spPr>
      </p:pic>
    </p:spTree>
  </p:cSld>
  <p:clrMapOvr>
    <a:masterClrMapping/>
  </p:clrMapOvr>
  <p:transition>
    <p:wipe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2031325"/>
          </a:xfrm>
          <a:prstGeom prst="rect">
            <a:avLst/>
          </a:prstGeom>
        </p:spPr>
        <p:txBody>
          <a:bodyPr wrap="square">
            <a:spAutoFit/>
          </a:bodyPr>
          <a:lstStyle/>
          <a:p>
            <a:r>
              <a:rPr lang="el-GR" b="1" dirty="0" smtClean="0"/>
              <a:t>Άτυπες μορφές ανακύκλωσης</a:t>
            </a:r>
          </a:p>
          <a:p>
            <a:endParaRPr lang="el-GR" dirty="0" smtClean="0"/>
          </a:p>
          <a:p>
            <a:pPr algn="just"/>
            <a:r>
              <a:rPr lang="el-GR" dirty="0" smtClean="0"/>
              <a:t>Σύμφωνα με τον Ελληνικό Οργανισμό Ανακύκλωσης (Ε.Ο.ΑΝ) πέρα από την ανακύκλωση όπως γίνεται μέσα από τα επίσημα εγκεκριμένα συστήματα, υπάρχουν και άλλα υλικά αποβλήτων, για τα οποία προς το παρόν, δεν υπάρχει κάποιο σύστημα ανακύκλωσής τους. Τα υλικά αυτά είναι τα υφάσματα, τα τηγανέλαια, τα σαπούνια και τα βιοαποδομήσιμα ή αλλιώς κομποστοποιήσιμα υλικά. </a:t>
            </a:r>
            <a:endParaRPr lang="el-GR" dirty="0"/>
          </a:p>
        </p:txBody>
      </p:sp>
      <p:pic>
        <p:nvPicPr>
          <p:cNvPr id="50178" name="Picture 2" descr="Άτυπες μορφές ανακύκλωσης"/>
          <p:cNvPicPr>
            <a:picLocks noChangeAspect="1" noChangeArrowheads="1"/>
          </p:cNvPicPr>
          <p:nvPr/>
        </p:nvPicPr>
        <p:blipFill>
          <a:blip r:embed="rId2" cstate="print"/>
          <a:srcRect/>
          <a:stretch>
            <a:fillRect/>
          </a:stretch>
        </p:blipFill>
        <p:spPr bwMode="auto">
          <a:xfrm>
            <a:off x="2195736" y="3501008"/>
            <a:ext cx="4464496" cy="2693579"/>
          </a:xfrm>
          <a:prstGeom prst="rect">
            <a:avLst/>
          </a:prstGeom>
          <a:noFill/>
        </p:spPr>
      </p:pic>
    </p:spTree>
  </p:cSld>
  <p:clrMapOvr>
    <a:masterClrMapping/>
  </p:clrMapOvr>
  <p:transition>
    <p:wipe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7"/>
            <a:ext cx="6606480" cy="5601533"/>
          </a:xfrm>
          <a:prstGeom prst="rect">
            <a:avLst/>
          </a:prstGeom>
        </p:spPr>
        <p:txBody>
          <a:bodyPr wrap="square">
            <a:spAutoFit/>
          </a:bodyPr>
          <a:lstStyle/>
          <a:p>
            <a:r>
              <a:rPr lang="el-GR" b="1" dirty="0" smtClean="0"/>
              <a:t>ΕΡΩΤΗΜΑΤΟΛΟΓΙΟ</a:t>
            </a:r>
          </a:p>
          <a:p>
            <a:r>
              <a:rPr lang="el-GR" sz="2000" dirty="0" smtClean="0"/>
              <a:t>1.Γνωρίζεις τι είναι η ανακύκλωση; </a:t>
            </a:r>
          </a:p>
          <a:p>
            <a:r>
              <a:rPr lang="el-GR" sz="2000" dirty="0" smtClean="0"/>
              <a:t>Ναι   Όχι </a:t>
            </a:r>
          </a:p>
          <a:p>
            <a:r>
              <a:rPr lang="el-GR" sz="2000" dirty="0" smtClean="0"/>
              <a:t>2. Πόσο ενημερωμένος είσαι για την ανακύκλωση;</a:t>
            </a:r>
          </a:p>
          <a:p>
            <a:r>
              <a:rPr lang="el-GR" sz="2000" dirty="0" smtClean="0"/>
              <a:t> Επαρκώς      ικανοποιητικώς       Δεν γνωρίζω τίποτε</a:t>
            </a:r>
          </a:p>
          <a:p>
            <a:r>
              <a:rPr lang="el-GR" sz="2000" dirty="0" smtClean="0"/>
              <a:t> 3. Γνωρίζεις ποια από τα οικιακά απορρίμματα ανακυκλώνονται;</a:t>
            </a:r>
          </a:p>
          <a:p>
            <a:r>
              <a:rPr lang="el-GR" sz="2000" dirty="0" smtClean="0"/>
              <a:t> Nαι      Όχι</a:t>
            </a:r>
          </a:p>
          <a:p>
            <a:r>
              <a:rPr lang="el-GR" sz="2000" dirty="0" smtClean="0"/>
              <a:t> 4. Γνωρίζεις αν κάποιο από τα κάτωθι απορρίμματα ανακυκλώνονται;</a:t>
            </a:r>
          </a:p>
          <a:p>
            <a:r>
              <a:rPr lang="el-GR" sz="2000" dirty="0" smtClean="0"/>
              <a:t> Ηλεκτρικές συσκευές: Ναι     Όχι     </a:t>
            </a:r>
          </a:p>
          <a:p>
            <a:r>
              <a:rPr lang="el-GR" sz="2000" dirty="0" smtClean="0"/>
              <a:t>Κινητά τηλέφωνα: Ναι      Όχι     </a:t>
            </a:r>
          </a:p>
          <a:p>
            <a:r>
              <a:rPr lang="el-GR" sz="2000" dirty="0" smtClean="0"/>
              <a:t> Μπαταρίες: Ναι Όχι </a:t>
            </a:r>
          </a:p>
          <a:p>
            <a:r>
              <a:rPr lang="el-GR" sz="2000" dirty="0" smtClean="0"/>
              <a:t>Φάρμακα Ναι   Όχι </a:t>
            </a:r>
          </a:p>
          <a:p>
            <a:r>
              <a:rPr lang="el-GR" sz="2000" dirty="0" smtClean="0"/>
              <a:t>Υλικά οικοδομών Ναι    Όχι</a:t>
            </a:r>
          </a:p>
          <a:p>
            <a:r>
              <a:rPr lang="el-GR" sz="2000" dirty="0" smtClean="0"/>
              <a:t> Πυρηνικά απόβλητα Ναι     Όχι</a:t>
            </a:r>
          </a:p>
          <a:p>
            <a:r>
              <a:rPr lang="el-GR" sz="2000" dirty="0" smtClean="0"/>
              <a:t> 5. Γνωρίζεις τι είναι η ανταποδοτική ανακύκλωση Ναι Όχι </a:t>
            </a:r>
          </a:p>
          <a:p>
            <a:r>
              <a:rPr lang="el-GR" sz="2000" dirty="0" smtClean="0"/>
              <a:t>6. Γνωρίζεις ποια από αυτά συλλέγει ο δήμος μας; Ναι Όχι </a:t>
            </a:r>
            <a:endParaRPr lang="el-GR" sz="2000"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conews.gr/wp-content/uploads/2011/09/anakyklosi-symboules.jpg"/>
          <p:cNvPicPr>
            <a:picLocks noChangeAspect="1" noChangeArrowheads="1"/>
          </p:cNvPicPr>
          <p:nvPr/>
        </p:nvPicPr>
        <p:blipFill>
          <a:blip r:embed="rId2" cstate="print"/>
          <a:srcRect/>
          <a:stretch>
            <a:fillRect/>
          </a:stretch>
        </p:blipFill>
        <p:spPr bwMode="auto">
          <a:xfrm>
            <a:off x="611560" y="423496"/>
            <a:ext cx="8041718" cy="5381768"/>
          </a:xfrm>
          <a:prstGeom prst="rect">
            <a:avLst/>
          </a:prstGeom>
          <a:noFill/>
        </p:spPr>
      </p:pic>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6534472" cy="5632311"/>
          </a:xfrm>
          <a:prstGeom prst="rect">
            <a:avLst/>
          </a:prstGeom>
        </p:spPr>
        <p:txBody>
          <a:bodyPr wrap="square">
            <a:spAutoFit/>
          </a:bodyPr>
          <a:lstStyle/>
          <a:p>
            <a:r>
              <a:rPr lang="el-GR" sz="2000" dirty="0" smtClean="0"/>
              <a:t>7. Γνωρίζεις που βρίσκονται οι κάδοι ανακύκλωσης του δήμου μας; </a:t>
            </a:r>
          </a:p>
          <a:p>
            <a:r>
              <a:rPr lang="el-GR" sz="2000" dirty="0" smtClean="0"/>
              <a:t>Ναι Όχι </a:t>
            </a:r>
          </a:p>
          <a:p>
            <a:r>
              <a:rPr lang="el-GR" sz="2000" dirty="0" smtClean="0"/>
              <a:t>8. Γνωρίζεις τί χρώμα έχουν οι κάδοι ανακύκλωσης. Ναι Όχι </a:t>
            </a:r>
            <a:br>
              <a:rPr lang="el-GR" sz="2000" dirty="0" smtClean="0"/>
            </a:br>
            <a:r>
              <a:rPr lang="el-GR" sz="2000" dirty="0" smtClean="0"/>
              <a:t>9. Πιστεύεις ότι οι κάδοι ανακύκλωσης του δήμου μας είναι αρκετοί; Ναι Όχι </a:t>
            </a:r>
          </a:p>
          <a:p>
            <a:r>
              <a:rPr lang="el-GR" sz="2000" dirty="0" smtClean="0"/>
              <a:t>10. Γνωρίζεις που καταλήγουν τα είδη που συλλέγει ο δήμος για ανακύκλωση; </a:t>
            </a:r>
          </a:p>
          <a:p>
            <a:r>
              <a:rPr lang="el-GR" sz="2000" dirty="0" smtClean="0"/>
              <a:t>Ναι Όχι</a:t>
            </a:r>
          </a:p>
          <a:p>
            <a:r>
              <a:rPr lang="el-GR" sz="2000" dirty="0" smtClean="0"/>
              <a:t> 11. Πόσο συχνά κάνεις ανακύκλωση; </a:t>
            </a:r>
          </a:p>
          <a:p>
            <a:r>
              <a:rPr lang="el-GR" sz="2000" dirty="0" smtClean="0"/>
              <a:t>Συχνά</a:t>
            </a:r>
            <a:r>
              <a:rPr lang="en-US" sz="2000" dirty="0" smtClean="0"/>
              <a:t>  </a:t>
            </a:r>
            <a:r>
              <a:rPr lang="el-GR" sz="2000" dirty="0" smtClean="0"/>
              <a:t> Αρκετά συχνά</a:t>
            </a:r>
            <a:r>
              <a:rPr lang="en-US" sz="2000" dirty="0" smtClean="0"/>
              <a:t>   </a:t>
            </a:r>
            <a:r>
              <a:rPr lang="el-GR" sz="2000" dirty="0" smtClean="0"/>
              <a:t>Σπάνια Καθόλου </a:t>
            </a:r>
          </a:p>
          <a:p>
            <a:r>
              <a:rPr lang="el-GR" sz="2000" dirty="0" smtClean="0"/>
              <a:t>12. Οι γνώσεις που σου δίνει το σχολείο για την ανακύκλωση είναι: </a:t>
            </a:r>
          </a:p>
          <a:p>
            <a:r>
              <a:rPr lang="el-GR" sz="2000" dirty="0" smtClean="0"/>
              <a:t>Πολλές     Αρκετές     Ελάχιστες     Καμία</a:t>
            </a:r>
          </a:p>
          <a:p>
            <a:r>
              <a:rPr lang="el-GR" sz="2000" dirty="0" smtClean="0"/>
              <a:t> 13. Η γνώση για την ανακύκλωση και τη δημιουργία περιβαλλοντικής συνείδησης πρέπει να ξεκινά Από το σχολείο     Από το σπίτι     Από τα ηλεκτρονικά μέσα ενημέρωσης </a:t>
            </a:r>
            <a:endParaRPr lang="el-GR" sz="2000" dirty="0"/>
          </a:p>
        </p:txBody>
      </p:sp>
    </p:spTree>
  </p:cSld>
  <p:clrMapOvr>
    <a:masterClrMapping/>
  </p:clrMapOvr>
  <p:transition>
    <p:wipe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91264" cy="4824536"/>
          </a:xfrm>
        </p:spPr>
        <p:txBody>
          <a:bodyPr>
            <a:normAutofit fontScale="90000"/>
          </a:bodyPr>
          <a:lstStyle/>
          <a:p>
            <a:pPr algn="just"/>
            <a:r>
              <a:rPr lang="el-GR" sz="3600" b="1" dirty="0" smtClean="0">
                <a:solidFill>
                  <a:schemeClr val="tx1"/>
                </a:solidFill>
              </a:rPr>
              <a:t>ΣΥΜΠΕΡΑΣΜΑΤΑ</a:t>
            </a:r>
            <a:r>
              <a:rPr lang="el-GR" sz="1800" b="1" dirty="0" smtClean="0"/>
              <a:t/>
            </a:r>
            <a:br>
              <a:rPr lang="el-GR" sz="1800" b="1" dirty="0" smtClean="0"/>
            </a:br>
            <a:r>
              <a:rPr lang="el-GR" sz="1800" b="1" dirty="0" smtClean="0"/>
              <a:t/>
            </a:r>
            <a:br>
              <a:rPr lang="el-GR" sz="1800" b="1" dirty="0" smtClean="0"/>
            </a:br>
            <a:r>
              <a:rPr lang="el-GR" sz="2200" dirty="0" smtClean="0">
                <a:solidFill>
                  <a:schemeClr val="tx1"/>
                </a:solidFill>
              </a:rPr>
              <a:t>Το ερωτηματολόγιο μοιράστηκε σε μαθητές του σχολείου μας. Τα συμπεράσματα δεν ήταν ιδιαίτερα ικανοποιητικά. Πολλά παιδιά δεν έχουν αρκετές γνώσεις σχετικά με την ανακύκλωση. Γνωρίζουν ελάχιστα από τα υλικά που μπορούμε να ανακυκλώσουμε. Ένα μεγάλο ποσοστό δεν κάνει ανακύκλωση, ούτε στο σπίτι με την  οικογένειά του, αλλά ούτε το ίδιο το παιδί στην καθημερινότητά του εκτός σπιτιού. </a:t>
            </a:r>
            <a:br>
              <a:rPr lang="el-GR" sz="2200" dirty="0" smtClean="0">
                <a:solidFill>
                  <a:schemeClr val="tx1"/>
                </a:solidFill>
              </a:rPr>
            </a:br>
            <a:r>
              <a:rPr lang="el-GR" sz="2200" dirty="0" smtClean="0">
                <a:solidFill>
                  <a:schemeClr val="tx1"/>
                </a:solidFill>
              </a:rPr>
              <a:t>Προβληματίστηκαν και με το Δήμο γιατί δεν έχει πολλούς κάδους ανακύκλωσης στην περιοχή, με αποτέλεσμα να δυσκολεύεται η μετακίνηση των ανακυκλώσιμων υλικών.</a:t>
            </a:r>
            <a:br>
              <a:rPr lang="el-GR" sz="2200" dirty="0" smtClean="0">
                <a:solidFill>
                  <a:schemeClr val="tx1"/>
                </a:solidFill>
              </a:rPr>
            </a:br>
            <a:r>
              <a:rPr lang="el-GR" sz="2200" dirty="0" smtClean="0">
                <a:solidFill>
                  <a:schemeClr val="tx1"/>
                </a:solidFill>
              </a:rPr>
              <a:t/>
            </a:r>
            <a:br>
              <a:rPr lang="el-GR" sz="2200" dirty="0" smtClean="0">
                <a:solidFill>
                  <a:schemeClr val="tx1"/>
                </a:solidFill>
              </a:rPr>
            </a:br>
            <a:r>
              <a:rPr lang="el-GR" sz="2200" dirty="0" smtClean="0">
                <a:solidFill>
                  <a:schemeClr val="tx1"/>
                </a:solidFill>
              </a:rPr>
              <a:t>Οι μαθητές όμως που ασχολήθηκαν με το πρόγραμμα, απέχτησαν τις απαιτούμενες γνώσεις για την ανακύκλωση, ενημέρωσαν τους γονείς τους, οι περισσότεροι ξεκίνησαν να κάνουν ανακύκλωση, κάποιοι που δυστυχώς  οι γονείς τους αντέδρασαν αρνητικά, υποσχέθηκαν πως θα προσπαθήσουν  από μόνοι τους αλλά και να ευαισθητοποιήσουν την οικογένειά τους.</a:t>
            </a:r>
            <a:br>
              <a:rPr lang="el-GR" sz="2200" dirty="0" smtClean="0">
                <a:solidFill>
                  <a:schemeClr val="tx1"/>
                </a:solidFill>
              </a:rPr>
            </a:br>
            <a:r>
              <a:rPr lang="el-GR" sz="1800" dirty="0" smtClean="0">
                <a:solidFill>
                  <a:schemeClr val="tx1"/>
                </a:solidFill>
              </a:rPr>
              <a:t/>
            </a:r>
            <a:br>
              <a:rPr lang="el-GR" sz="1800" dirty="0" smtClean="0">
                <a:solidFill>
                  <a:schemeClr val="tx1"/>
                </a:solidFill>
              </a:rPr>
            </a:br>
            <a:endParaRPr lang="el-GR" sz="1800" b="1" dirty="0">
              <a:solidFill>
                <a:schemeClr val="tx1"/>
              </a:solidFill>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5068823" cy="523220"/>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b="1" dirty="0" smtClean="0">
                <a:solidFill>
                  <a:srgbClr val="000000"/>
                </a:solidFill>
              </a:rPr>
              <a:t>ΤΡΟΠΟΣ ΕΡΓΑΣΙΑΣ</a:t>
            </a:r>
          </a:p>
        </p:txBody>
      </p:sp>
      <p:sp>
        <p:nvSpPr>
          <p:cNvPr id="3" name="Rectangle 2"/>
          <p:cNvSpPr/>
          <p:nvPr/>
        </p:nvSpPr>
        <p:spPr>
          <a:xfrm>
            <a:off x="467544" y="908719"/>
            <a:ext cx="6390456" cy="5283857"/>
          </a:xfrm>
          <a:prstGeom prst="rect">
            <a:avLst/>
          </a:prstGeom>
        </p:spPr>
        <p:txBody>
          <a:bodyPr wrap="square">
            <a:spAutoFit/>
          </a:bodyPr>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b="1" dirty="0" smtClean="0">
                <a:solidFill>
                  <a:srgbClr val="000000"/>
                </a:solidFill>
              </a:rPr>
              <a:t>ΚΑΤΑΝΟΗΣΗ ΘΕΜΑΤΟΣ-ΣΤΑΔΙΟ ΠΡΟΕΤΟΙΜΑΣΙΑΣ</a:t>
            </a:r>
          </a:p>
          <a:p>
            <a:pPr>
              <a:spcBef>
                <a:spcPts val="12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smtClean="0">
                <a:solidFill>
                  <a:srgbClr val="000000"/>
                </a:solidFill>
              </a:rPr>
              <a:t>Επιλογή θέματος</a:t>
            </a:r>
          </a:p>
          <a:p>
            <a:pPr>
              <a:spcBef>
                <a:spcPts val="12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smtClean="0">
                <a:solidFill>
                  <a:srgbClr val="000000"/>
                </a:solidFill>
              </a:rPr>
              <a:t>Σκοποί και στόχοι</a:t>
            </a:r>
          </a:p>
          <a:p>
            <a:pPr>
              <a:spcBef>
                <a:spcPts val="12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smtClean="0">
                <a:solidFill>
                  <a:srgbClr val="000000"/>
                </a:solidFill>
              </a:rPr>
              <a:t>Συγκρότηση ομάδας</a:t>
            </a:r>
          </a:p>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b="1" dirty="0" smtClean="0">
                <a:solidFill>
                  <a:srgbClr val="000000"/>
                </a:solidFill>
              </a:rPr>
              <a:t>ΣΤΑΔΙΟ ΠΡΑΓΜΑΤΟΠΟΙΗΣΗΣ - ΣΥΛΛΟΓΗ</a:t>
            </a:r>
          </a:p>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b="1" dirty="0" smtClean="0">
                <a:solidFill>
                  <a:srgbClr val="000000"/>
                </a:solidFill>
              </a:rPr>
              <a:t>ΣΤΟΙΧΕΙΩΝ - ΟΜΑΔΕΣ ΕΡΓΑΣΙΑΣ</a:t>
            </a:r>
          </a:p>
          <a:p>
            <a:pPr>
              <a:spcBef>
                <a:spcPts val="12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smtClean="0">
                <a:solidFill>
                  <a:srgbClr val="000000"/>
                </a:solidFill>
              </a:rPr>
              <a:t>Ομάδα έρευνας-επιλογής-δακτυλογράφησης</a:t>
            </a:r>
          </a:p>
          <a:p>
            <a:pPr>
              <a:spcBef>
                <a:spcPts val="12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smtClean="0">
                <a:solidFill>
                  <a:srgbClr val="000000"/>
                </a:solidFill>
              </a:rPr>
              <a:t>Ερωτηματολόγιο-συμπεράσματα</a:t>
            </a:r>
          </a:p>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b="1" dirty="0" smtClean="0">
                <a:solidFill>
                  <a:srgbClr val="000000"/>
                </a:solidFill>
              </a:rPr>
              <a:t>ΟΛΟΚΛΗΡΩΣΗ ΔΡΑΣΗΣ</a:t>
            </a:r>
          </a:p>
          <a:p>
            <a:pPr>
              <a:spcBef>
                <a:spcPts val="12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smtClean="0">
                <a:solidFill>
                  <a:srgbClr val="000000"/>
                </a:solidFill>
              </a:rPr>
              <a:t>Αξιολόγηση από τους μαθητές</a:t>
            </a:r>
          </a:p>
          <a:p>
            <a:pPr>
              <a:spcBef>
                <a:spcPts val="12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smtClean="0">
                <a:solidFill>
                  <a:srgbClr val="000000"/>
                </a:solidFill>
              </a:rPr>
              <a:t>Συμπεράσματα </a:t>
            </a:r>
          </a:p>
          <a:p>
            <a:pPr>
              <a:spcBef>
                <a:spcPts val="1250"/>
              </a:spcBef>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dirty="0" smtClean="0">
                <a:solidFill>
                  <a:srgbClr val="000000"/>
                </a:solidFill>
              </a:rPr>
              <a:t>Γενική αξιολόγηση</a:t>
            </a:r>
            <a:endParaRPr lang="el-GR" dirty="0">
              <a:solidFill>
                <a:srgbClr val="000000"/>
              </a:solidFill>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trikalaola.gr/wp-content/uploads/2015/10/465129-anakiklosi-2.jpg"/>
          <p:cNvPicPr>
            <a:picLocks noChangeAspect="1" noChangeArrowheads="1"/>
          </p:cNvPicPr>
          <p:nvPr/>
        </p:nvPicPr>
        <p:blipFill>
          <a:blip r:embed="rId2" cstate="print"/>
          <a:srcRect/>
          <a:stretch>
            <a:fillRect/>
          </a:stretch>
        </p:blipFill>
        <p:spPr bwMode="auto">
          <a:xfrm>
            <a:off x="971600" y="260648"/>
            <a:ext cx="7088230" cy="6264016"/>
          </a:xfrm>
          <a:prstGeom prst="rect">
            <a:avLst/>
          </a:prstGeom>
          <a:noFill/>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8280920" cy="1477328"/>
          </a:xfrm>
          <a:prstGeom prst="rect">
            <a:avLst/>
          </a:prstGeom>
        </p:spPr>
        <p:txBody>
          <a:bodyPr wrap="square">
            <a:spAutoFit/>
          </a:bodyPr>
          <a:lstStyle/>
          <a:p>
            <a:pPr algn="just"/>
            <a:r>
              <a:rPr lang="el-GR" b="1" dirty="0"/>
              <a:t>Ανακύκλωση</a:t>
            </a:r>
            <a:r>
              <a:rPr lang="el-GR" dirty="0"/>
              <a:t> </a:t>
            </a:r>
            <a:r>
              <a:rPr lang="el-GR" u="sng" dirty="0" smtClean="0"/>
              <a:t>απορριμμάτων</a:t>
            </a:r>
            <a:r>
              <a:rPr lang="el-GR" u="sng" dirty="0"/>
              <a:t> </a:t>
            </a:r>
            <a:r>
              <a:rPr lang="el-GR" dirty="0" smtClean="0"/>
              <a:t>είναι </a:t>
            </a:r>
            <a:r>
              <a:rPr lang="el-GR" dirty="0"/>
              <a:t>η διαδικασία με την οποία επαναχρησιμοποιείται εν μέρει ή ολικά οτιδήποτε αποτελεί έμμεσα ή άμεσα αποτέλεσμα της ανθρώπινης δραστηριότητας και το οποίο στην μορφή που είναι δεν αποτελεί πλέον </a:t>
            </a:r>
            <a:r>
              <a:rPr lang="el-GR" dirty="0" smtClean="0"/>
              <a:t>αγαθό</a:t>
            </a:r>
            <a:r>
              <a:rPr lang="el-GR" dirty="0"/>
              <a:t> </a:t>
            </a:r>
            <a:r>
              <a:rPr lang="el-GR" dirty="0" smtClean="0"/>
              <a:t>για </a:t>
            </a:r>
            <a:r>
              <a:rPr lang="el-GR" dirty="0"/>
              <a:t>τον άνθρωπο. Στην διαδικασία αυτή συνήθως τα απορρίμματα μετατρέπονται σε πρώτες ύλες από τις οποίες παράγονται νέα αγαθά.</a:t>
            </a:r>
          </a:p>
        </p:txBody>
      </p:sp>
      <p:pic>
        <p:nvPicPr>
          <p:cNvPr id="29698" name="Picture 2" descr="http://7gym-glyfad.att.sch.gr/ergasies/anakikl.files/image002.jpg"/>
          <p:cNvPicPr>
            <a:picLocks noChangeAspect="1" noChangeArrowheads="1"/>
          </p:cNvPicPr>
          <p:nvPr/>
        </p:nvPicPr>
        <p:blipFill>
          <a:blip r:embed="rId2" cstate="print"/>
          <a:srcRect/>
          <a:stretch>
            <a:fillRect/>
          </a:stretch>
        </p:blipFill>
        <p:spPr bwMode="auto">
          <a:xfrm>
            <a:off x="1763688" y="1885950"/>
            <a:ext cx="5372100" cy="4972050"/>
          </a:xfrm>
          <a:prstGeom prst="rect">
            <a:avLst/>
          </a:prstGeom>
          <a:noFill/>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8568952" cy="2308324"/>
          </a:xfrm>
          <a:prstGeom prst="rect">
            <a:avLst/>
          </a:prstGeom>
        </p:spPr>
        <p:txBody>
          <a:bodyPr wrap="square">
            <a:spAutoFit/>
          </a:bodyPr>
          <a:lstStyle/>
          <a:p>
            <a:pPr algn="just"/>
            <a:r>
              <a:rPr lang="el-GR" dirty="0"/>
              <a:t>Μέρος της διαδικασίας της ανακύκλωσης είναι και η μετατροπή βλαβερών για το </a:t>
            </a:r>
            <a:r>
              <a:rPr lang="el-GR" dirty="0" smtClean="0"/>
              <a:t>περιβάλλον</a:t>
            </a:r>
            <a:r>
              <a:rPr lang="el-GR" dirty="0"/>
              <a:t> υλικών σε λιγότερο ή και καθόλου βλαβερά. Με τον τρόπο αυτό γίνεται ομαλότερα η επανένταξή τους στο </a:t>
            </a:r>
            <a:r>
              <a:rPr lang="el-GR" dirty="0" smtClean="0"/>
              <a:t>φυσικό περιβάλλον το </a:t>
            </a:r>
            <a:r>
              <a:rPr lang="el-GR" dirty="0"/>
              <a:t>οποίο ουσιαστικά ολοκληρώνει την διαδικασία της ανακύκλωσης με φυσικό τρόπο. Παράδειγμα μιας τέτοιας περίπτωσης είναι η μετατροπή οικιακών λυμάτων σε τέτοια μορφή ώστε να είναι λιγότερο βλαβερά σε αντίθεση με την κατευθείαν εναπόθεσή τους π.χ. στην θαλασσα.</a:t>
            </a:r>
          </a:p>
          <a:p>
            <a:r>
              <a:rPr lang="el-GR" dirty="0" smtClean="0"/>
              <a:t/>
            </a:r>
            <a:br>
              <a:rPr lang="el-GR" dirty="0" smtClean="0"/>
            </a:br>
            <a:endParaRPr lang="el-GR" dirty="0"/>
          </a:p>
        </p:txBody>
      </p:sp>
      <p:pic>
        <p:nvPicPr>
          <p:cNvPr id="28674" name="Picture 2" descr="http://users.sch.gr/leonm/physics/wp-content/uploads/2015/01/clip_image003.jpg"/>
          <p:cNvPicPr>
            <a:picLocks noChangeAspect="1" noChangeArrowheads="1"/>
          </p:cNvPicPr>
          <p:nvPr/>
        </p:nvPicPr>
        <p:blipFill>
          <a:blip r:embed="rId2" cstate="print"/>
          <a:srcRect/>
          <a:stretch>
            <a:fillRect/>
          </a:stretch>
        </p:blipFill>
        <p:spPr bwMode="auto">
          <a:xfrm>
            <a:off x="1691680" y="2348880"/>
            <a:ext cx="5266928" cy="4181843"/>
          </a:xfrm>
          <a:prstGeom prst="rect">
            <a:avLst/>
          </a:prstGeom>
          <a:noFill/>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640960" cy="1477328"/>
          </a:xfrm>
          <a:prstGeom prst="rect">
            <a:avLst/>
          </a:prstGeom>
        </p:spPr>
        <p:txBody>
          <a:bodyPr wrap="square">
            <a:spAutoFit/>
          </a:bodyPr>
          <a:lstStyle/>
          <a:p>
            <a:pPr algn="just"/>
            <a:r>
              <a:rPr lang="el-GR" dirty="0"/>
              <a:t>Η ανακύκλωση μειώνει την κατανάλωση πρώτων υλών και την χρήση </a:t>
            </a:r>
            <a:r>
              <a:rPr lang="el-GR" dirty="0" smtClean="0"/>
              <a:t>ενέργειας</a:t>
            </a:r>
            <a:r>
              <a:rPr lang="el-GR" dirty="0"/>
              <a:t> και ως εκ τούτου τις εκπομπές </a:t>
            </a:r>
            <a:r>
              <a:rPr lang="el-GR" u="sng" dirty="0"/>
              <a:t>αερίων του θερμοκηπίου.</a:t>
            </a:r>
          </a:p>
          <a:p>
            <a:pPr algn="just"/>
            <a:r>
              <a:rPr lang="el-GR" dirty="0"/>
              <a:t>Η ανακύκλωση αποτελεί μια βασική έννοια της σύγχρονης διαχείρισης των αποβλήτων. Τα ανακυκλώσιμα υλικά, </a:t>
            </a:r>
            <a:r>
              <a:rPr lang="el-GR" dirty="0" smtClean="0"/>
              <a:t> μπορούν </a:t>
            </a:r>
            <a:r>
              <a:rPr lang="el-GR" dirty="0"/>
              <a:t>να προέλθουν από πολλές πηγές, συμπεριλαμβανομένων των σπιτιών, των δημόσιων υπηρεσιών και των βιομηχανιών.</a:t>
            </a:r>
          </a:p>
        </p:txBody>
      </p:sp>
      <p:pic>
        <p:nvPicPr>
          <p:cNvPr id="27650" name="Picture 2" descr="http://blogs.sch.gr/12dimkoryd/files/2009/04/dsc00400.JPG"/>
          <p:cNvPicPr>
            <a:picLocks noChangeAspect="1" noChangeArrowheads="1"/>
          </p:cNvPicPr>
          <p:nvPr/>
        </p:nvPicPr>
        <p:blipFill>
          <a:blip r:embed="rId2" cstate="print"/>
          <a:srcRect/>
          <a:stretch>
            <a:fillRect/>
          </a:stretch>
        </p:blipFill>
        <p:spPr bwMode="auto">
          <a:xfrm>
            <a:off x="1547664" y="1772816"/>
            <a:ext cx="5842960" cy="4383409"/>
          </a:xfrm>
          <a:prstGeom prst="rect">
            <a:avLst/>
          </a:prstGeom>
          <a:noFill/>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230</TotalTime>
  <Words>842</Words>
  <Application>Microsoft Office PowerPoint</Application>
  <PresentationFormat>On-screen Show (4:3)</PresentationFormat>
  <Paragraphs>98</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Slide 1</vt:lpstr>
      <vt:lpstr>ΑΝΑΚΥΚΛΩΣΗ</vt:lpstr>
      <vt:lpstr>ΟΜΑΔΑ ΜΑΘΗΤΩΝ Α1  1 Γκαλντέμης Ευστάθιος  2 Γκογκάκη Βασιλική Μαρία  3 Ζώτου Ευαγγελία  4 Μπαλλά Ελένη  5 Μπλούτσος Θεόδωρος  6 Μπυκουβάλα Μελίνα  7 Ντάκουλα Σπυριδούλα  8 Πραμαντιώτη Νεκταρία Α2   9 Δημητρίου Αριστοτέλης 10 Δημητρίου Χρυσάντα 11 Ζήκος Νικόλαος 12 Καρέτσος Ανδρέας 13 Κολιός Ιωάννης 14 Κοραντζόπουλος Μάριος 15 Μπακαγιάννη  Βασιλική 16 Ντάκος Σταύρος 17  Πάνου Χαρίλαος 18 Τάτση Πηνελόπη 19 Τσιάλιου Χριστίνα 20 Τσούτσης Κωνσταντίνος 21 Τσώρος Χρήστος 22 Φώτη Αικατερίνη                                            Η ΚΑΘΗΓΗΤΡΙΑ                                   Παναγιώτα Μαντζιάρα  ΠΕ 15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ΣΥΜΠΕΡΑΣΜΑΤΑ  Το ερωτηματολόγιο μοιράστηκε σε μαθητές του σχολείου μας. Τα συμπεράσματα δεν ήταν ιδιαίτερα ικανοποιητικά. Πολλά παιδιά δεν έχουν αρκετές γνώσεις σχετικά με την ανακύκλωση. Γνωρίζουν ελάχιστα από τα υλικά που μπορούμε να ανακυκλώσουμε. Ένα μεγάλο ποσοστό δεν κάνει ανακύκλωση, ούτε στο σπίτι με την  οικογένειά του, αλλά ούτε το ίδιο το παιδί στην καθημερινότητά του εκτός σπιτιού.  Προβληματίστηκαν και με το Δήμο γιατί δεν έχει πολλούς κάδους ανακύκλωσης στην περιοχή, με αποτέλεσμα να δυσκολεύεται η μετακίνηση των ανακυκλώσιμων υλικών.  Οι μαθητές όμως που ασχολήθηκαν με το πρόγραμμα, απέχτησαν τις απαιτούμενες γνώσεις για την ανακύκλωση, ενημέρωσαν τους γονείς τους, οι περισσότεροι ξεκίνησαν να κάνουν ανακύκλωση, κάποιοι που δυστυχώς  οι γονείς τους αντέδρασαν αρνητικά, υποσχέθηκαν πως θα προσπαθήσουν  από μόνοι τους αλλά και να ευαισθητοποιήσουν την οικογένειά τους.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Laptop hp</dc:creator>
  <cp:lastModifiedBy>Laptop hp</cp:lastModifiedBy>
  <cp:revision>33</cp:revision>
  <dcterms:created xsi:type="dcterms:W3CDTF">2016-04-03T12:05:09Z</dcterms:created>
  <dcterms:modified xsi:type="dcterms:W3CDTF">2016-05-09T20:06:07Z</dcterms:modified>
</cp:coreProperties>
</file>