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0AD7858F-7050-4C9F-89C0-467C82C7AEBA}" type="datetimeFigureOut">
              <a:rPr lang="el-GR" smtClean="0"/>
              <a:pPr/>
              <a:t>10/3/2016</a:t>
            </a:fld>
            <a:endParaRPr lang="el-GR"/>
          </a:p>
        </p:txBody>
      </p:sp>
      <p:sp>
        <p:nvSpPr>
          <p:cNvPr id="2" name="1 - Θέση υποσέλιδου"/>
          <p:cNvSpPr>
            <a:spLocks noGrp="1"/>
          </p:cNvSpPr>
          <p:nvPr>
            <p:ph type="ftr" sz="quarter" idx="11"/>
          </p:nvPr>
        </p:nvSpPr>
        <p:spPr/>
        <p:txBody>
          <a:bodyPr/>
          <a:lstStyle/>
          <a:p>
            <a:endParaRPr lang="el-GR"/>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41E524FF-D423-4031-B615-A0220A5F4896}"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AD7858F-7050-4C9F-89C0-467C82C7AEBA}" type="datetimeFigureOut">
              <a:rPr lang="el-GR" smtClean="0"/>
              <a:pPr/>
              <a:t>10/3/2016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1E524FF-D423-4031-B615-A0220A5F489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AD7858F-7050-4C9F-89C0-467C82C7AEBA}" type="datetimeFigureOut">
              <a:rPr lang="el-GR" smtClean="0"/>
              <a:pPr/>
              <a:t>10/3/2016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1E524FF-D423-4031-B615-A0220A5F489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0AD7858F-7050-4C9F-89C0-467C82C7AEBA}" type="datetimeFigureOut">
              <a:rPr lang="el-GR" smtClean="0"/>
              <a:pPr/>
              <a:t>10/3/2016</a:t>
            </a:fld>
            <a:endParaRPr lang="el-GR"/>
          </a:p>
        </p:txBody>
      </p:sp>
      <p:sp>
        <p:nvSpPr>
          <p:cNvPr id="19" name="18 - Θέση υποσέλιδου"/>
          <p:cNvSpPr>
            <a:spLocks noGrp="1"/>
          </p:cNvSpPr>
          <p:nvPr>
            <p:ph type="ftr" sz="quarter" idx="11"/>
          </p:nvPr>
        </p:nvSpPr>
        <p:spPr>
          <a:xfrm>
            <a:off x="3581400" y="76200"/>
            <a:ext cx="2895600" cy="288925"/>
          </a:xfrm>
        </p:spPr>
        <p:txBody>
          <a:bodyPr/>
          <a:lstStyle/>
          <a:p>
            <a:endParaRPr lang="el-GR"/>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41E524FF-D423-4031-B615-A0220A5F489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0AD7858F-7050-4C9F-89C0-467C82C7AEBA}" type="datetimeFigureOut">
              <a:rPr lang="el-GR" smtClean="0"/>
              <a:pPr/>
              <a:t>10/3/2016</a:t>
            </a:fld>
            <a:endParaRPr lang="el-GR"/>
          </a:p>
        </p:txBody>
      </p:sp>
      <p:sp>
        <p:nvSpPr>
          <p:cNvPr id="11" name="10 - Θέση υποσέλιδου"/>
          <p:cNvSpPr>
            <a:spLocks noGrp="1"/>
          </p:cNvSpPr>
          <p:nvPr>
            <p:ph type="ftr" sz="quarter" idx="11"/>
          </p:nvPr>
        </p:nvSpPr>
        <p:spPr/>
        <p:txBody>
          <a:bodyPr/>
          <a:lstStyle/>
          <a:p>
            <a:endParaRPr lang="el-GR"/>
          </a:p>
        </p:txBody>
      </p:sp>
      <p:sp>
        <p:nvSpPr>
          <p:cNvPr id="16" name="15 - Θέση αριθμού διαφάνειας"/>
          <p:cNvSpPr>
            <a:spLocks noGrp="1"/>
          </p:cNvSpPr>
          <p:nvPr>
            <p:ph type="sldNum" sz="quarter" idx="12"/>
          </p:nvPr>
        </p:nvSpPr>
        <p:spPr/>
        <p:txBody>
          <a:bodyPr/>
          <a:lstStyle/>
          <a:p>
            <a:fld id="{41E524FF-D423-4031-B615-A0220A5F4896}" type="slidenum">
              <a:rPr lang="el-GR" smtClean="0"/>
              <a:pPr/>
              <a:t>‹#›</a:t>
            </a:fld>
            <a:endParaRPr lang="el-GR"/>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0AD7858F-7050-4C9F-89C0-467C82C7AEBA}" type="datetimeFigureOut">
              <a:rPr lang="el-GR" smtClean="0"/>
              <a:pPr/>
              <a:t>10/3/2016</a:t>
            </a:fld>
            <a:endParaRPr lang="el-GR"/>
          </a:p>
        </p:txBody>
      </p:sp>
      <p:sp>
        <p:nvSpPr>
          <p:cNvPr id="10" name="9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41E524FF-D423-4031-B615-A0220A5F489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0AD7858F-7050-4C9F-89C0-467C82C7AEBA}" type="datetimeFigureOut">
              <a:rPr lang="el-GR" smtClean="0"/>
              <a:pPr/>
              <a:t>10/3/2016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41E524FF-D423-4031-B615-A0220A5F4896}" type="slidenum">
              <a:rPr lang="el-GR" smtClean="0"/>
              <a:pPr/>
              <a:t>‹#›</a:t>
            </a:fld>
            <a:endParaRPr lang="el-GR"/>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0AD7858F-7050-4C9F-89C0-467C82C7AEBA}" type="datetimeFigureOut">
              <a:rPr lang="el-GR" smtClean="0"/>
              <a:pPr/>
              <a:t>10/3/2016</a:t>
            </a:fld>
            <a:endParaRPr lang="el-GR"/>
          </a:p>
        </p:txBody>
      </p:sp>
      <p:sp>
        <p:nvSpPr>
          <p:cNvPr id="21" name="20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1E524FF-D423-4031-B615-A0220A5F489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0AD7858F-7050-4C9F-89C0-467C82C7AEBA}" type="datetimeFigureOut">
              <a:rPr lang="el-GR" smtClean="0"/>
              <a:pPr/>
              <a:t>10/3/2016</a:t>
            </a:fld>
            <a:endParaRPr lang="el-GR"/>
          </a:p>
        </p:txBody>
      </p:sp>
      <p:sp>
        <p:nvSpPr>
          <p:cNvPr id="24" name="23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1E524FF-D423-4031-B615-A0220A5F489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0AD7858F-7050-4C9F-89C0-467C82C7AEBA}" type="datetimeFigureOut">
              <a:rPr lang="el-GR" smtClean="0"/>
              <a:pPr/>
              <a:t>10/3/2016</a:t>
            </a:fld>
            <a:endParaRPr lang="el-GR"/>
          </a:p>
        </p:txBody>
      </p:sp>
      <p:sp>
        <p:nvSpPr>
          <p:cNvPr id="29" name="28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1E524FF-D423-4031-B615-A0220A5F489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0AD7858F-7050-4C9F-89C0-467C82C7AEBA}" type="datetimeFigureOut">
              <a:rPr lang="el-GR" smtClean="0"/>
              <a:pPr/>
              <a:t>10/3/2016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41E524FF-D423-4031-B615-A0220A5F4896}" type="slidenum">
              <a:rPr lang="el-GR" smtClean="0"/>
              <a:pPr/>
              <a:t>‹#›</a:t>
            </a:fld>
            <a:endParaRPr lang="el-GR"/>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AD7858F-7050-4C9F-89C0-467C82C7AEBA}" type="datetimeFigureOut">
              <a:rPr lang="el-GR" smtClean="0"/>
              <a:pPr/>
              <a:t>10/3/2016</a:t>
            </a:fld>
            <a:endParaRPr lang="el-GR"/>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1E524FF-D423-4031-B615-A0220A5F4896}" type="slidenum">
              <a:rPr lang="el-GR" smtClean="0"/>
              <a:pPr/>
              <a:t>‹#›</a:t>
            </a:fld>
            <a:endParaRPr lang="el-GR"/>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Γενοκτονία των ποντίων</a:t>
            </a:r>
            <a:endParaRPr lang="el-GR" dirty="0"/>
          </a:p>
        </p:txBody>
      </p:sp>
      <p:pic>
        <p:nvPicPr>
          <p:cNvPr id="35842" name="Picture 2" descr="Αποτέλεσμα εικόνας για genoktonia tvn pontivn"/>
          <p:cNvPicPr>
            <a:picLocks noChangeAspect="1" noChangeArrowheads="1"/>
          </p:cNvPicPr>
          <p:nvPr/>
        </p:nvPicPr>
        <p:blipFill>
          <a:blip r:embed="rId2"/>
          <a:srcRect/>
          <a:stretch>
            <a:fillRect/>
          </a:stretch>
        </p:blipFill>
        <p:spPr bwMode="auto">
          <a:xfrm>
            <a:off x="571472" y="1428736"/>
            <a:ext cx="4814359" cy="2662245"/>
          </a:xfrm>
          <a:prstGeom prst="rect">
            <a:avLst/>
          </a:prstGeom>
          <a:ln>
            <a:noFill/>
          </a:ln>
          <a:effectLst>
            <a:softEdge rad="112500"/>
          </a:effectLst>
        </p:spPr>
      </p:pic>
    </p:spTree>
  </p:cSld>
  <p:clrMapOvr>
    <a:masterClrMapping/>
  </p:clrMapOvr>
  <p:transition spd="med">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85720" y="571480"/>
            <a:ext cx="6572296" cy="5355312"/>
          </a:xfrm>
          <a:prstGeom prst="rect">
            <a:avLst/>
          </a:prstGeom>
        </p:spPr>
        <p:txBody>
          <a:bodyPr wrap="square">
            <a:spAutoFit/>
          </a:bodyPr>
          <a:lstStyle/>
          <a:p>
            <a:r>
              <a:rPr lang="el-GR" dirty="0"/>
              <a:t>Η </a:t>
            </a:r>
            <a:r>
              <a:rPr lang="el-GR" b="1" dirty="0"/>
              <a:t>γενοκτονία των Ελλήνων του Πόντου</a:t>
            </a:r>
            <a:r>
              <a:rPr lang="el-GR" dirty="0"/>
              <a:t> αναφέρεται σε σφαγές και εκτοπισμούς εναντίον Ελληνικών πληθυσμών στην περιοχή του Πόντου που πραγματοποιήθηκαν από το κίνημα των Νεότουρκων κατά την περίοδο </a:t>
            </a:r>
            <a:r>
              <a:rPr lang="el-GR" dirty="0" smtClean="0"/>
              <a:t>1914-1923. </a:t>
            </a:r>
            <a:r>
              <a:rPr lang="el-GR" dirty="0"/>
              <a:t>Εκτιμάται ότι στοίχισε τη ζωή περίπου 326.000-382.000 </a:t>
            </a:r>
            <a:r>
              <a:rPr lang="el-GR" dirty="0" smtClean="0"/>
              <a:t>Ελλήνων. </a:t>
            </a:r>
            <a:r>
              <a:rPr lang="el-GR" dirty="0"/>
              <a:t>Οι επιζώντες κατέφυγαν στον Άνω </a:t>
            </a:r>
            <a:r>
              <a:rPr lang="el-GR" dirty="0" smtClean="0"/>
              <a:t>Πόντο και </a:t>
            </a:r>
            <a:r>
              <a:rPr lang="el-GR" dirty="0"/>
              <a:t>μετά </a:t>
            </a:r>
            <a:r>
              <a:rPr lang="el-GR" b="1" dirty="0" smtClean="0"/>
              <a:t>τη Μικρασιατική </a:t>
            </a:r>
            <a:r>
              <a:rPr lang="el-GR" b="1" dirty="0"/>
              <a:t>Καταστροφή το 1922</a:t>
            </a:r>
            <a:r>
              <a:rPr lang="el-GR" dirty="0"/>
              <a:t>, στην Ελλάδα. Τα γεγονότα αυτά αναγνωρίζονται επισήμως ως γενοκτονία από το ελληνικό κράτος, την Κύπρο, την Αρμενία, την </a:t>
            </a:r>
            <a:r>
              <a:rPr lang="el-GR" dirty="0" smtClean="0"/>
              <a:t>Σουηδία, ορισμένες </a:t>
            </a:r>
            <a:r>
              <a:rPr lang="el-GR" dirty="0"/>
              <a:t>ομοσπονδιακές δημοκρατίες της Ρωσίας, την Σερβία, οκτώ πολιτείες των ΗΠΑ και την </a:t>
            </a:r>
            <a:r>
              <a:rPr lang="el-GR" dirty="0" smtClean="0"/>
              <a:t>Αυστραλία</a:t>
            </a:r>
            <a:r>
              <a:rPr lang="el-GR" dirty="0"/>
              <a:t> αλλά και από διεθνείς οργανισμούς όπως η Διεθνής Ένωση Μελετητών Γενοκτονιών.</a:t>
            </a:r>
          </a:p>
          <a:p>
            <a:r>
              <a:rPr lang="el-GR" dirty="0"/>
              <a:t>Θεωρείται τμήμα της ενιαίας Γενοκτονίας του Ελληνισμού της Ανατολής, η οποία ήταν μια από τις πρώτες σύγχρονες γενοκτονίες. </a:t>
            </a:r>
            <a:r>
              <a:rPr lang="el-GR" b="1" dirty="0"/>
              <a:t>Η γενοκτονία ήταν ένα προμελετημένο έγκλημα</a:t>
            </a:r>
            <a:r>
              <a:rPr lang="el-GR" dirty="0"/>
              <a:t>, το οποίο η κυβέρνηση των Νεότουρκων έφερε σε πέρας με συστηματικότητα. Οι μέθοδοι που χρησιμοποίησε ήταν ο ξεριζωμός, η εξάντληση στις κακουχίες, τα βασανιστήρια, η πείνα και η δίψα, και τα στρατόπεδα θανάτου στην έρημο.</a:t>
            </a:r>
          </a:p>
        </p:txBody>
      </p:sp>
      <p:pic>
        <p:nvPicPr>
          <p:cNvPr id="38914" name="Picture 2" descr="Αποτέλεσμα εικόνας για genoktonia pontivn"/>
          <p:cNvPicPr>
            <a:picLocks noChangeAspect="1" noChangeArrowheads="1"/>
          </p:cNvPicPr>
          <p:nvPr/>
        </p:nvPicPr>
        <p:blipFill>
          <a:blip r:embed="rId2"/>
          <a:srcRect/>
          <a:stretch>
            <a:fillRect/>
          </a:stretch>
        </p:blipFill>
        <p:spPr bwMode="auto">
          <a:xfrm>
            <a:off x="6819900" y="4886324"/>
            <a:ext cx="2324100" cy="1971676"/>
          </a:xfrm>
          <a:prstGeom prst="rect">
            <a:avLst/>
          </a:prstGeom>
          <a:ln>
            <a:noFill/>
          </a:ln>
          <a:effectLst>
            <a:softEdge rad="112500"/>
          </a:effectLst>
        </p:spPr>
      </p:pic>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28596" y="571480"/>
            <a:ext cx="5429288" cy="4524315"/>
          </a:xfrm>
          <a:prstGeom prst="rect">
            <a:avLst/>
          </a:prstGeom>
        </p:spPr>
        <p:txBody>
          <a:bodyPr wrap="square">
            <a:spAutoFit/>
          </a:bodyPr>
          <a:lstStyle/>
          <a:p>
            <a:r>
              <a:rPr lang="el-GR" dirty="0"/>
              <a:t>Η διεθνής βιβλιογραφία και τα κρατικά αρχεία πολλών χωρών βρίθουν μαρτυριών για το ειδεχθές έγκλημα, που διαπράχθηκε εναντίον του Ελληνικού λαού. Η Γενοκτονία των Ελλήνων πραγματοποιήθηκε παράλληλα με γενοκτονίες σε βάρος και άλλων χριστιανικών πληθυσμών της Οθωμανικής Αυτοκρατορίας, δηλ. των Αρμενίων και των Ασσυρίων.</a:t>
            </a:r>
          </a:p>
          <a:p>
            <a:r>
              <a:rPr lang="el-GR" dirty="0"/>
              <a:t>Κατόπιν εισήγησης του τότε Πρωθυπουργού Ανδρέα Παπανδρέου, η Βουλή των Ελλήνων αναγνώρισε τη γενοκτονία το1994, και ψήφισε την ανακήρυξη της </a:t>
            </a:r>
            <a:r>
              <a:rPr lang="el-GR" b="1" dirty="0"/>
              <a:t>19ης </a:t>
            </a:r>
            <a:r>
              <a:rPr lang="el-GR" b="1" dirty="0" smtClean="0"/>
              <a:t>Μαΐου </a:t>
            </a:r>
            <a:r>
              <a:rPr lang="el-GR" b="1" dirty="0"/>
              <a:t>ως «Ημέρα Μνήμης για τη Γενοκτονία των Ελλήνων στο Μικρασιατικό Πόντο»</a:t>
            </a:r>
            <a:r>
              <a:rPr lang="el-GR" dirty="0"/>
              <a:t>. Το 1998 η Βουλή ψήφισε ομόφωνα την ανακήρυξη της 14ης Σεπτεμβρίου ως «ημέρα εθνικής μνήμης της Γενοκτονίας των Ελλήνων της </a:t>
            </a:r>
            <a:r>
              <a:rPr lang="el-GR" dirty="0" smtClean="0"/>
              <a:t>Μικράς Ασίας </a:t>
            </a:r>
            <a:r>
              <a:rPr lang="el-GR" dirty="0"/>
              <a:t>από το Τουρκικό Κράτος».</a:t>
            </a:r>
          </a:p>
        </p:txBody>
      </p:sp>
      <p:sp>
        <p:nvSpPr>
          <p:cNvPr id="39938" name="AutoShape 2" descr="Αποτέλεσμα εικόνας για genoktonia pontiv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39940" name="AutoShape 4" descr="Αποτέλεσμα εικόνας για genoktonia pontiv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39942" name="AutoShape 6" descr="Αποτέλεσμα εικόνας για genoktonia pontiv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39944" name="AutoShape 8" descr="Αποτέλεσμα εικόνας για genoktonia pontiv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39946" name="AutoShape 10" descr="Αποτέλεσμα εικόνας για genoktonia pontiv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39948" name="AutoShape 12" descr="Αποτέλεσμα εικόνας για genoktonia pontiv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39950" name="AutoShape 14" descr="Αποτέλεσμα εικόνας για genoktonia pontiv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0" name="9 - Εικόνα" descr="αρχείο λήψης (1).jpg"/>
          <p:cNvPicPr>
            <a:picLocks noChangeAspect="1"/>
          </p:cNvPicPr>
          <p:nvPr/>
        </p:nvPicPr>
        <p:blipFill>
          <a:blip r:embed="rId2"/>
          <a:stretch>
            <a:fillRect/>
          </a:stretch>
        </p:blipFill>
        <p:spPr>
          <a:xfrm>
            <a:off x="5429256" y="4572008"/>
            <a:ext cx="3476630" cy="2085978"/>
          </a:xfrm>
          <a:prstGeom prst="rect">
            <a:avLst/>
          </a:prstGeom>
          <a:ln>
            <a:noFill/>
          </a:ln>
          <a:effectLst>
            <a:softEdge rad="112500"/>
          </a:effectLst>
        </p:spPr>
      </p:pic>
      <p:sp>
        <p:nvSpPr>
          <p:cNvPr id="39952" name="AutoShape 16" descr="Αποτέλεσμα εικόνας για ponto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transition>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14282" y="214290"/>
            <a:ext cx="4572016" cy="3416320"/>
          </a:xfrm>
          <a:prstGeom prst="rect">
            <a:avLst/>
          </a:prstGeom>
        </p:spPr>
        <p:txBody>
          <a:bodyPr wrap="square">
            <a:spAutoFit/>
          </a:bodyPr>
          <a:lstStyle/>
          <a:p>
            <a:r>
              <a:rPr lang="el-GR" dirty="0" smtClean="0"/>
              <a:t>Στις </a:t>
            </a:r>
            <a:r>
              <a:rPr lang="el-GR" dirty="0"/>
              <a:t>19 Μαΐου του 1919 (η ημερομηνία έχει καθοριστεί επίσημα σαν ημέρα μνήμης) ο Κεμάλ αποβιβάστηκε στη Σαμψούντα με τις δυνάμεις του. Τότε άρχισε η δεύτερη και πιο φριχτή φάση της ποντιακής τραγωδίας. Σύμφωνα με τον πρόξενο της Αυστρίας στην Τραπεζούντα: «οι Τούρκοι εφαρμόζουν τακτική εκτόπισης του πληθυσμού, δίχως διάκριση και δυνατότητα επιβίωσης, από τις ακτές στο εσωτερικό της χώρας, ώστε οι εκτοπισμένοι να είναι εκτεθειμένοι στην αθλιότητα και τον θάνατο από την </a:t>
            </a:r>
            <a:r>
              <a:rPr lang="el-GR" dirty="0" smtClean="0"/>
              <a:t>πείνα»</a:t>
            </a:r>
            <a:endParaRPr lang="el-GR" dirty="0"/>
          </a:p>
        </p:txBody>
      </p:sp>
      <p:sp>
        <p:nvSpPr>
          <p:cNvPr id="41986" name="AutoShape 2" descr="Αποτέλεσμα εικόνας για γενοκτονια ποντιων"/>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988" name="AutoShape 4" descr="Αποτέλεσμα εικόνας για γενοκτονια ποντιων"/>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6" name="5 - Εικόνα" descr="αρχείο λήψης (2).jpg"/>
          <p:cNvPicPr>
            <a:picLocks noChangeAspect="1"/>
          </p:cNvPicPr>
          <p:nvPr/>
        </p:nvPicPr>
        <p:blipFill>
          <a:blip r:embed="rId2"/>
          <a:stretch>
            <a:fillRect/>
          </a:stretch>
        </p:blipFill>
        <p:spPr>
          <a:xfrm>
            <a:off x="142844" y="3786190"/>
            <a:ext cx="4857784" cy="2686258"/>
          </a:xfrm>
          <a:prstGeom prst="rect">
            <a:avLst/>
          </a:prstGeom>
          <a:ln>
            <a:noFill/>
          </a:ln>
          <a:effectLst>
            <a:outerShdw blurRad="292100" dist="139700" dir="2700000" algn="tl" rotWithShape="0">
              <a:srgbClr val="333333">
                <a:alpha val="65000"/>
              </a:srgbClr>
            </a:outerShdw>
          </a:effectLst>
        </p:spPr>
      </p:pic>
      <p:sp>
        <p:nvSpPr>
          <p:cNvPr id="41990" name="AutoShape 6" descr="Αποτέλεσμα εικόνας για γενοκτονια ποντιων"/>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992" name="AutoShape 8" descr="Αποτέλεσμα εικόνας για γενοκτονια ποντιων"/>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994" name="AutoShape 10" descr="data:image/jpeg;base64,/9j/4AAQSkZJRgABAQAAAQABAAD/2wCEAAkGBxQTEhUUExQWFhUWFxoYFxgYGBsfGhgaGBsfFxoaHSAYHCggGxolHRgcITEhJSkrLi4uGB8zODMsNygtLisBCgoKDg0OGxAQGzYkHSU1KzQ3LTc3LjQsNDc3NDU3NSw3Ny02LSw0NDc3LDc3LTIsNTA0NzcvNDY2Nzc3LDQyLP/AABEIALoBDwMBIgACEQEDEQH/xAAbAAACAwEBAQAAAAAAAAAAAAADBAIFBgEHAP/EAD8QAAIBAwIDBQYFAQYGAwEAAAECEQADIRIxBEFRBSJhcYEGE5GhsfAyQsHR4RQjUmJygvEHM0OSssIVJKIW/8QAGAEBAQEBAQAAAAAAAAAAAAAAAAIBAwT/xAAnEQEAAgEDAwMEAwAAAAAAAAAAAQIRAxIxEyHwQVFhBBRS4SKBof/aAAwDAQACEQMRAD8A9Q7R7QdLi20G6FmOi48ZCqIt7T3sn+7Uf/6FNLEI7+7uC02kKBrL+7ganH5j8KJ2sLKMj3A+tytsaGYGJxOlgNILEyevjFSVeGV9IKBgVxOdQbu+Z13Pi46iuUzbM93qiNPZGazPncB+3liRbuGdGn8HeFxtCsJfaesGDtQLfb+pgotPlZC9zUZLAGdekLFttzzXqJNb/pVcImnUTP4pC+6mFktgDvQoxhsYNDv2uG93qUSo0ougkE/lVQZEgho3gg5xWTNvdURpR22T8B2u37bLqCuF/sySdGPekaZAedmnoADzEUYdoQnvCjKp0hQdOpy5hQBOJJX8Ub5ilLfFcLIOFLSxDHuqyd0grq0hsHYZCzsBU/7FE9zcuAgHYtBXIZQIMrErpzI7sHakWt6zDb6VPxn/AHj1Ru9uAf8ARumdR/J+VxbO7ie80ePKj8D2jruFdJUFSyEx3tLaXOCYEkR13yKCjcNgBl3CqNR3V9XM7649YFF4b3K62Qrj8RkkKASSBJgAGcDEzilZtnll66e2cUnP9oJ22p/6dwDUASQsDU/ulJh8gsCMScTtFQTtcEgaGJZVdFAE6XBOdRABGkk8u8uSTUDc4dWHcbUiK2mDAEgICJ0s8viZIJ5ULTZ/skTVbZrpjEsCkhlLSQqwhG5EYA6Tut7wvpaf4z538+DHGdp+7uKrL3Cmp2n8E4SeUEhhPWKDa7YLIO4TcwoAKwbmnWwEtIUZkmNsZIFEs3bPEq7aJRwFJJBDKskDusSANROQN6Ve5w+kkI5Gt2MahAX/AJjiWGlZcggROo4NbM25iexWlMbZpO6PPPiDKdsqxAW3cbUFKxphtSl8SwiBJMx8xXy9s29IcBiCcY/wC5O/+IL/AJseNBum0SV908zK6RGrTFruw0hYhe9CkZ2r5eGs3pCqy4RiJju6ogQYWTagkROkZOKbr+kwdPR5tWYgZu20D6SrBu9KnTjTBJJDRGnODyPPFdtdrIMFGU/jIOnYqX1YJxgiN5ipp2fa/uA7GTJJgkySckyzTO8ma+HZlqNOnx/E2ZAEEzJWABpOIxFVjU94c9300+ki8LxvvMqjBc946YkGCImZBkbRg5psmKW4bhtDu04Yzp5A8yPEznrHnJWHT41dc47uGpt3fx4S1VNaH8/v9qkDVOY0zX1cWp0HUogoaCiA0BFFTXahK1E+lBNRU6EXrnvTQMLUqXF05/Sp+8xmgIagz0Msa5FAcNXSaW0wa+ZqBPjuxVvMWctOjSsGNGdRIjckxMz+AUgfZ9zaOp/7QhisRFtrl0XWYGO8QQIMcvGtAlSNROnWeXav1GpWIiJ4UPEezaFWUFtBkhBH4vdCz+I8tI58yfKj3+Aa7aVbxXWCGMAFZEgYbBEH47VaE0FRSNOsE695xmeFFa7ARYUM2iSdMDJNv3JMxvpz6mop2Go0xcbHu9cwdZt3Ddk4xLEzHhERV2woZFZ0qezfudX3VK9kLP4mgxrGO9puNdHl3nMxuIrtngnHDGyYwulM/lGF1ECJxBgbGrL73qU863p1Z9xqTzPrklxXZ+suZMuqrsDAVi3PqWz5etBs9mqioATCaz4lnmWPjLN/3VZTQ2NNlecJ618Yz2/WCFngFU6mJZsZ/CAFEAQuD1zO/pS17shWABY6ZctgS3vG1sPAcvLxAIsnoZNOnXjCo19SJzEkv/iyQ83TLsCW0iYBPc/y8oHLzNMcLwuksTBJCoAMDSk6cDnLMcdQOVMBq6H2pFIjvDLa17RiZ88h8Vrqr8a6D5VwP8qtydBr6K+B8KlFBAiurM11tv5rgP3zoDLRJoSn5VImgkKnNK3uJVBJO/Kkm4skycDpQWp4gDAyfln/AGqD3SfOq21d7xjHdHyMf+1M8PdE0Dq4qds7Y8/CgjO/8daLbfPhQFXH1qbGoAzXevOgIK+qCmpaqDjGoXTUjUGI86BhTipTUBRKATDrUWFEYUFjQDdqAzeNFegPQc1VMDyoQNdBoCMaA5qZNAuNzoI3DQS1dvP9/e9Li70oGlNfK1B1TtUg30oGNfnXCfv79aEr7V8zgSeVAXWPCul4GaR/rV6+v+9L3OLJ5wOlBZPxijx8qH/XiNvv0qoucUM0O5xRx5UF2e0OnzmutxpPdUZPP16ffKqezckePwpi20ADbkOucnfxoDG5uTPxyetRW5OTtO1BDSY+4FfMCfL6UDNq/qYjqoH1YfSmlAA7vL4/7VXWmi5uIBtjzkMPqZp604GT0xQP2m2mIpsNiqizx9oXPd6wHxg9TynrUb/bdoYLRLFf+3c+AmguFby9KKpqk43ty1aDamkqqmBudW0Uld9sLQIhW0xJ2kHlGaDTs0fGvhcrC8T7SXmclMJsVikuP9prywdezQYx4geURQejG5ioXG6V5pe9sLhR1IySIIO0GeW9QX21vgkwuSCB0xEUHra1OhB6498CgJcOKBcYDNBvcR4UhdefGgZfiFk74Mbb45dRS3vhMT97VBzyx5Uu53yPKMbc+RoGnvKNzv8AM7cq4eLUciaTZ4/2+5oTtn60HeL9oLS3FtFoYwQD47AkDE+Ncu8Y3LEeR/msN2nw5PG3yQCW0lJYgZEKQIiQVjetUl8NkENBzB5/7zQfXuKY4L8pAESf4qt4lyAxHzrOdpDRxV5maIuW4JBlRggCDgRyjnV3xdyVMcwDPgRIoLBb3QmmE4lhmfLP6VVu+kTy3qB4oAElhp6zz/egvx2ifPH3zpe7xROCfvrVa3FACSRB2jnj+Kj/AFq6NYPd+vhmgftAMck4napXPA8vGazfHdtEK7KdKKBk75O48fChcP7Xhom02wlpx8Dt8aC/bn9TUFxP0/ekb3a1s7OYI3g4MHfxn61XW+2CoQbkTqnnMx50GkbtBUHebMTHONq7xPbNpAe9JjAXn1E1jOI4suxJ3jPkK+W3gnAiOY50Gn4j2jUISk6zAg9ImfGNqrn9or2jTgSI1c/4qv4WwHBGrTtOPGIHjmrAcJ7u4qOO6ZkuNI9J+lA2vaDDQ7XAwFxQSBuoRTpznBx6VHtm9ee9cRQSLRKArO2qVLHacj4Upfvn3a6I7118YjCqP1p3tPtQoY0ga7dtz4llEz4z9KAfD2GFyWcghiSd8rkmmDbsaDf1FgWJ0zuxPMRNIXe11ZAdEMCBuYIP4uYilG4sBQFESM538aDVJxFi63eUs5VV2ECB5dZFVQ41bH5Y/u6lBPTPhVMLp0zB3ieU7x50tdvFsmf4oLHiOOfUx1GSN+Xw260lfuFskknxpfiLpC/SalbJgTQdNDN4TFdYmeURSij/AHoPf9dfNQLd0Hc1138fSg+uRSly4Ouam+2D9/pSVy6AYkT0/ag77yZJ38KGk/Oh3uJhZUTBE9BmD6wZ9KqOJ9pUB7g1KDBOQY5mPPG9Ba8dxiWk13GIAx4k9AOZrJcb7baAWFrEwJbO0Ccdd4pTtbiHvo12SfdsBAOApDFmg8xC7VkO3OIBXSD+bPoP3NBbcV2tdPEI12+GV9IJWAEUnvLBECBMedXVnt/VfttbQC0RoCiJ05I8JxI/mvO/6kjy29OnlT/DcWptC2eZM45Zj5x6UG2vWuFL3GVH0vGt9bQSdh3pn5700vBlRAYkRA1eRUTHnuKxXZV5mYd+4Bz0jlgCOW0D1rZWLjKhlvy6pPPnvyPLpQdvdokGCvdAIaYnVtjwE0i/EqRpCyCZiT+lC4u4GABOTnwAJ26zifhQLfEaTIAM/Kgee87aYX8P4cRHzpa7cYHS5gGcTjffG+fpSfE8cTAAiPr1rP8AGXwTeYyxwLRn8JBzE5jcmKA3b3ETdVJgBZ8JM/OBHrQ+BYD8RL6jpgkQJ2/xTttjxpDtPiNd0nlAHwGfnNXnDJbFqw5tpC23DtI3B1LIG8zGROKDnZHEnvI5lkPxHI1YSJBI8/4rO9moUvHUQAFljuADpPKrztjhXsuskMrjUpGQR9kY8aCYv+Eb/e1Ta4I3EYqvN3Yxtn41yyx0MGnBESJn4/eaC47O7VNhLl8IHe3phWmAXcJqgZIE/OtL2X7Tnjrd2zxCAMUZ7RVSFXSpf8xJO0z4kViOzuMNs+70ljxBFsiRMHu88CCZHQgVsewuHW1avPdljw6XLAIA5lk3ncSR071BS8Rd/srQI3Ln/wAR+lM9rmV4duthRP8AkZl/agX+GJs2mEsFWGaCILNIBkY/ij8aC3C2G/u+9B8ACp/9qCurgXIj4daDbuKT+LyjwqN2/oIaSxmFEc/4oPV+x/Zi2/B+5uKQ/wCItOVciZEYwMRXm3H8A9m49u5IZTG/wPkRmm+xfaK/bIROJ1O7/g0gpJ3ks0+Zo3tDw/EC6XvgF3z3YKxsIjligpL1rpPoCR613hVL4EkgE+cU6ePIRk7wLbkTtERGxFJ2RzggxE8/lQTu2cCYg8p+vSu3uz9IUkxqEiJroztvt51O47fhJbE4PKg9YZsfzQEU41A/HbpmBRjbHLkOZzXwX16/fOgA1uM7Tg5+tJP0J674p+4WiIB88ct9qXdyRkfexoELig90yQfOIGCKRudmWjaZCg1flfTkHcAxuOW9WzETnAAP02ml3UjmCd5H+9BleG4WNdq73C0MjMDEqDgEYzIE1kO1uDJY74XUgGxk5r1J7ZiDO20iN+Yis32jwCWirwFsKRq3OiZBOcj8v2aDz6xZIbKkgGD0noTt86t+I4BboRQ6Az3cgwD+IHSfCaW9oOHbhuIvWg3dcDIAhlcK4x5gbdKc7HBlZI7oMeE4P15UCPBXijKwHeU4kDlgz6xWpvdoAWkDHVcu4Phgk/GIrLcUSGZiJAIJGcqTBOCPCm7uPdiZi4vqCGgx8aC2vvBInAY4x1pJmnY7mTjaKe4hQLjgjmSI8c86SsoNQ1THQROOn70EjbIRnjuAkE8gxEhfA/tSXs/cWylxri/hSMrIBOrSPIsU+fo32n2lw6J7pdTIH1MmxLBSsEgjaS2NtR6RR+zhc4m3HuFNpsAM7R3fwmS+qRyI60GO4fh2dtI5nJOwJq/4Xg1Fshi7LvHLCy28QNWZ8AOtWVr2XCkHSQZ/LeUaTnHf1D4ztUuK4V04c2WtkXIbSSBFydWrIMKVDL3TiEBG5gJdi2uFThFDot67cBZwDDJAONQ7ywMwJnVJgUTjjaPDpbDGUA06skQSGWQIIC6fl41mv6oItptO+rUZmDOMRzCqfEA1fW1LAEjYyJOSQCpxynPjM0FUjovItnAAMRPX57U1bvGYKwTHiJ8fGKiOHZjkhI2gbfDemRZCy2TAn16+JoI9mtq7Q4ZQuEfV5kKzj/xFaP2surbvsimF4hWS4qkjLmC5nnGZ37vOsz7Iv7vjEv3ANK6zuJHdIgCZJkgQOtV/bfFO7veYFWLaWBwRqkkZEgcqDUdj9sm0DYNsul4P7rGGBnLAgfcRVZpuG+3DXICoxgMcDYat4BIjNSbiy/C5A1BLLIy4ZStrUB5EKwOeZ3irZuMLPbuIQHWyRcP+qUkEYMcz1HTAU3u1RioGx5c4pPtVvwkyBnIyavm4E5NshyfxCIcE52589ulUd06jnOY8OlAPgLnujn/CZHKtrxHtHbdGQLcLaotFhiIhlJ+96yfD8ESxkwBMEeALAeZANWvEWl/p+GKnvh7zMDvmAs+MUCt9WDRiBvmpg4OJoOkzJOenKKIx8/rmgnfuckJ0g90E7fcV8h60kznlMbTFMWtvGg9mPCMCMzIqBtEDkT4b+NWJU9RHzFBdwN2UeBj/AHoK65qncgdDkR59ai09Ph9c1YMVIgMN+UUnxNlh+Egf6SZ8d8UCF9hG+BjI9KWuKQDEbdOVM32ujAS2ZPJ2UnyBUifWkr1+7P8AyGPirofqRQcjxPXwjz3pXjrYZSNIIYQ08wRnlRm4j+9buiP8Bbw/LNCudoWub6fBrbL/AOooPL/a3g7lu8gclh7sC23MopIAPiJj4Vc+xIDa9SydAjpIPiMZq39vrdm7wutXUvacEQwkqxCsI35g/wCmq/2CABuA4lB0EnVyk5NBT8Zw4DMhI1CUZesdOR60NrBLIMkQBIE5QggY5xq+Nan2k7PVNXEwCvdkCSSTA1DoQRv0O2Mudi8BFoMe8WzJ5CZA2OZkk8yaBBuDZo1YB5jcTEmDHwqp7b4c8OQJDd0uDtIiBuZksQI8DWzThyDMc9px9J/2rC+3V1lvOjLEqhQ8vdgzuOevXNBmrNzYmSBPrJ73xGPWrfsy9fvPi4baMScGF+AIn6CqrjOFay5tuMwp8CGUOD5QakztcIRJ0Lt+5jr05cqDb8O3C24m9cckd4oxwdjsIjfmd6YS5wxXSt6/bnO8rPIlcjfmCrdKoOz+A4e2FbiLrCcEDA2wQANR3B/SKa4bjOHYi2tn8zf2huQAuYzMmREAwaCPbXCW7qlV0m4uQbeqDn82qWV8mdUyATPOhcLw72073u5BgaVkkH/GBqY+jeVUXD32sXSpY4bPQlTnfkRNXfBpcvsBDBWM+9ghQB6R08jG2aCy4Ps29cUOqagwkNI8uuc00vYXEN+SB4x5da0XC2/dqFUgjrO5688nJ9act3mPTxoPK/arhXsXUSIfTq+JxHwr7jONNzhWF1He4D3XxCct5mIBkRz3FO/8T7n/ANtDz9yv/k1UFrtQhGEbg/MRQaPsW371VLKYC5VZEi2rH+8JOlonxNLez3EBj3ie8ulpOI2B6Tk/Cj+xvENqTUDIJRT529MfTNU3ZBC8UiM2lRdzKgiVlQDJ2JxQaxuGvOpdEJQKVd1/IR3lcc8NnHKaiXHFEMIW/kMIxdjMiBh8GZ8DW89m7g9woQEAM6jOTDHOOtTtdi8OLjXVt6LmZZZ/MNJIWYBgkbdaDJ3uwCqBXBVjeQSO9gIzFgMEg5xyinez/ZVr1qAdF5S0htmBbngxiOta9ez1Z1uydSKVWTgTuYjfzrvDdl6brXNZLMcCSFXaREwdt4oPOz7NX9ZW6UsqMG4xkY5CMmnbPsaGZRb4q08Alt1I6Yk716MtnOc7xXz8GpGVXI35/EUHnTex96dCm2TAMhjEHHSkG9k7rsQXsgqSCrPBB+Hr616l/SIBsR60K5wqHkTQMC2CIiR5YpDj/Z+xc3spnmO6fiIq1Q+VdbNBk7vsRaJlWuJ5MD9Vn50K97J3BHu+KdV6GceqkVr55ChtPXf5UGST2dvJJHFuJMn8R+rUN+zeLA7vEz0lf1g1qn9J9KC1v9aDMJwvHA951Mf5B9UB+dWNp7kAOk7SQw+EU9oEx95roPl60Gf7ZuHTpPDF0eVfGwP+TvdfQVUez/YzLOpU93MEFRkjYQyzGZ9K25T9qC+cHy++tBU3uy7TCNAChpxjP+kia4OBAEKWAEQAxwI2yT9KfuKf5E7Uv3usic9fgBnNAo3DEf8AUcHxK/qtU/bfsynEkG9duSghYCjukzBgDEz5TWiKR1k+X3zoDtyIMHc75oK7j+zRfUpc90w06Z90QwAwArB5ERiK837Vtf07vYttqCEy8QSRk7cxkT4V65YtQ04gfc14zdYlrjNkkMT4lnj96AScK2WYPvkxiTt3p3ot7iYOmCoUd1doP97z6b1pexuIKI2kw7AqIGCRnU3IhR3id8RQvaHslWJuoIM95ROe6XZgOQUfiz03mgpFvXNWsAyQELgAsSZM+ciJjZRVhw/aHGMyCbmonQORnnjG25PKKo+Dv3FI0GDmJ8s7+Bp61x9+0/vTIMEKWXu5yYxHP50G+9mO0zftHV/zElW6sORPxj0q/RQPPbwHw3rGexva9sqouHQyyAx2aeUnK+siQDW1/CO8YAGZzt5detB5v/xOA/qkPM2Vn0ZwPkKyllRPga3X/FXh4uWGj8Voj/taf/esRwqS6jqQD5Tmg2nY3deziAGZz4AocfCB6VRdt2tHH3QMf25Zf9TagfmK1HYial2/6mjVyOm2bjR8CP8AVSXth2aRxQuEDRxARlbkCgCOnngfKg9A9jBPDqSZOtsRg5Gd5rQmJ2x9KqPZS1HC2wPEx/qP7Vb88Z3igKGG3xMURpB3+lADeBGKkVoD2588mpqPTegC7AOAd9qmLwxzJG0igNqBpTiLZnB+/jR3bmJzQleR086Boj410TPh99aMlrrU9AoFo5jpUG2kx6U0wpa6KBe4eZ9KA+dx99KMxAzQmZTsf2/mgAygDwrifKpl/lXyjy9aD7A+xNBZlMgc5JAEbnJoj4PXx9ahaPL9vHpQLX99ulD0RJz6/wC9N3z1+/KqriezSx1C9eWSSYYaROemaA+TnOJO3zzS55YgdaA3A3QO7xLf6kUj96XvnjFyDacAfY5UFgQCCNpBXPjj1ryLguEVuIuWrkrhxI3DLLfUVu37duoYu2gDvnUs/vWH7ZvH+qa4O6WYvg7TnegZ9mQGxrOu7IJOQiCC24/NET5TtW34YKPeMQCiI6gNnVI1XGM76iAP9Nef9lM6XG0ROkKJ6MZ26nFbZluLYAOks8KdIgRz9MRQef3+A/8AtJbIgM6LjGNWjHjAkedafjPZ/ibQZEC8RbMqsQt0CZ7wbDHA2JnwpZ7Qucfw7j8JvAKvRbTT6yZrdXFIYmc+O43/ANvTxoMB2T2Yt21dFow6EArnOSBgjusIitP2Z2Y9y2Ga7cRhIZSDgj/UMbfGh9q+zzEe94VQt8NqJBIDrEFYnTk5z+tO+zPF3HV7d62bd9csCIDA7MvIjyoKD217BZLC3feG4EcAypkBsTljiQB61ibEjYZyPjjHj+9e4XbGtWUjUHEEMJBB3kc/DxrA+0HYFrh7wNgO2gC66E6tI1YAKrMYyTMCgu+x+F91bS3Emzw926/i90QPo1XPEdge8tWUulmFsqBGkQTBZp1QZIjac0j7OcX74PLDXcWTmcEQo/ygH51rrbLG3ywOf6UH3CcMLdtEXZcZid8knamrdiNvlUUuLAjPrip2Gk4JESYIifiP1oPtJAUqowYYSdp5eMVK4gz3YzzE1N+ICkT+IsFHmdtuVEJacRE56+PyoAMgA2kxyxNDW2twwMd2CIIIJ6GdvuaY98uvQcMRI1AgY5TsT4UOQCe7nwIyKDlq1oAUFiqiIPT1qUg11XwZHLGfrQNY6HPQH9BvQXUePMetE8agBA3rp+tBBzvS1w7x/H80a4OdL3gRvQAdvTO550ppkkznrO1MPkkdPCo/0/hzoBaP5qEkR8/vnRsCB0qKmfvegiYA9agBE/rP60wbc7x4D7NBu46YoAXW6xQLzY5dNudTuyPLy+dCv3M/x8/AeNAEoYMx8IrkAczjpXHufrEff1pY22nL+kfTpQMNkZAM8isgc9j+tYX/AIgdmLbNt1UKGlTExq3B8K3AUAb7co51We03Z44jh2tz38Nb/wAyzjwkYoPOeFY+8DA5UYjrOPPn8K2HFcSxW3bRe93RzyeX/wC4J8Fash2LfKMe6MMCZEkEcorT8Dduks4wFlF6szKZaDyVQ2Y3IoI2+wdd1AHwDcRe6SVW0DLEggd52+tO8R7MMP8AqiRv3T/OKN2HxGUjbr1OpQT6m63wFXrhiM7bbjnQZkez9zMXvm49MClz2RxZaJkDl7zb4natZw6aZzOcbekYr57gHPz8PP50GT4Tsjig86EaD+FmEHlB/g1ZcLfa25S8i22uqwDamZYiGhmcxj8vpVv7xohYxtHj1o9ok/iAHhuDJ9KA3AcNbtpptKqpMgDOW33p7Tn0+8Unw7EnaFyPh98qdVtP5seAoOcPaIxymfnmnZzBg/tSyEQY5eH8UzZkjy+8UBVuhcz5SetRWzpkqSMRuSInVMTvJ33zvUXAIn9pBoaE56/pQMG7PUfGK+IHKJ+cdKA7EA5571wYzQduEjYiKXuEg4UGeh/ig8ZxKKQS8SIiY/iaBfuHH4iORAxQbEVHiVbSdLaWOxI2PWOdfEGQOX8eXhXz/Ogx/E9i8c8//a3mTLD5DArIdoXHtOVHFG4RuVZ4BGIknIr1a+AQQYIIgjl61n+M9muGeSF0n/Bj5THyoMWvbl9BpW88eJn5kTRD7RcSG/5+qPIzPTFWn/8AGy+Lw0/4k/ZgPWleN9mLy4T+1H+EqufJv3NAIe0V4gE3AIOygZ88Qab4L2tuzDKHGI7ufitV6+znEx/yG89ax9aUv9kcRaIm1cB5ECf/ABmg3Fv2m4ZgO/oJGQwOMZkgRHjTQ4+y34LiEnkrKflNece6eDKmZ54M896XEycA+EUHpHFFp5gSPWlfcEkzmds4rCa2UTrI6AEj6UC4Maup3nM0HooswcyBvkRj7NJ8c5RSVEn8vU88dKxtjti8AAtx46TI+Bog9qLxiYPLKrmg2gURjPSPH5VxVAOPTn6VkH9o7u592oHQfyaEfam+DEIT1KjY7Dligh7Z8MlviF0yDdAdgB+cEIOY3OT/AJTvNcKygVSdTD3adZY/2j+CrhQOrGke2r73GW5dCatIC6XWIliTIJEiTirfgLAGgjDOPeATPu0Xu2UnqWYsfE0Gi4Ls4MlsDuqrlhHNZUr9Fpv+n6lsfL96faFEKPwjTI/wwv6UpYZmYgiV2mY5RkUCnGLoE7+PMegG1HFnVyMkfpE/fjRV0lSWVgAPTw2xz5mq/wDqACsEnYRG1AybGkY+X+237UZbZgdT8/5rtjVJyJHnzz9DvQXdmkDJAxpx8SdqBvhmDEDIJE94ZxvviR507b4YgiD6ETP8UpwRlIuKQcjVII//AB5fOmv60QQrjBIGpT6eYzQTFsrMwJ26QeW380VrMLmQPCf0FAs3rpADhTH5xgETtBzRrlwmIIMYg+PWaAqXSBBCNIwTv+1RuWSII+B+k0Xh7R0yBscDwHLl1pXiu1SNJYaQ08iRgE5jaevlQKcf2ilt4Y6WP5Tn16n0ovAcQz2wWR1IJBVliRybyoHCdpJdbVJkEqQwgz9irEXVAPeJ6UFZ2t2at1CswDnkCGGx8v3pC5ZuLbRGJbTgFZz+1XLcXbMyxwJgjJzAqt4ztLb3SzBhtsfGg3Rt7Z+/Gu3VPhU7e9cubGgTdeoPwpS6nl99asSZHwpP84++VAt7v5cuWefWo6PPrnanCMUNRj1/Sg+RDAE5PLrnapG3BzOfv9a+tHHrU7x2oFu0OFR1KXAHWfzZFUV/2R4YnBdd8BsfMEitJY2bypK4d6DD9o+zJkm06kdGGfUx+lVF/sTiB+SekEHaSdj4V6LeQa9hsvKocQoCmMbUHlz8Dc/MlzG/dPL0pVVAGRPjj6zXq1rEVUdo8OpuZVchpwM4oPN+NQ47sDp9+dLW45gk8s/eKs+1VAeABHTluKARlfKgjxiG4lvTFzSrawlsg211D8UAau6T3vTlV/7LcUt2+qjA1DI2KoJPX82n4UT2MwX8x+tWHsraUXuPUKAFvDSABCzrBgcqDUWzqXGnJLbie+SfMYIquuOQ0NCmTpzMziDy64p/h0EzAkAR8/2Hwp1rCmJVTkchQZyxxEBsgRgnacefTpNHNtTjXOQTO89R405dtLJ7o5ch1FVtpjjO00E0uaAdUt5SPTeBXbDHVy8zOOfIx1qs4ZyWcEkiWwfA4q14U9z/AEkfIUFlw2SQoJHMiQP96V7aTUB7q4bVxDJhdQaOTc/h+lE4FyLmCckznfAp3j+R54zz3oE+H41jhnUxggSII8/CrC2O8QwYE5yDHyxGN6wlm63/AMg4kx/UAb8to8oq89uLzLd4YKxA0NsSOY6UGttqWULq8vT0zFV3aPCXC2lSWIAMADY0t7IXmPDoSxJg5JNQ4VyO0TBI1WDqzvBxPWKB7hrvdiVOcasd4brMGPKo/wDyCs0Io8wfjtVVfP4zzxmrXgUEAwJxyoKvtKw4IZYdYhlI9Zml+Fu27i6vdqve2xPrBq5B7oPhVb2kg1nA+HgK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 name="9 - TextBox"/>
          <p:cNvSpPr txBox="1"/>
          <p:nvPr/>
        </p:nvSpPr>
        <p:spPr>
          <a:xfrm>
            <a:off x="5429256" y="357166"/>
            <a:ext cx="2928958" cy="1077218"/>
          </a:xfrm>
          <a:prstGeom prst="rect">
            <a:avLst/>
          </a:prstGeom>
          <a:noFill/>
        </p:spPr>
        <p:txBody>
          <a:bodyPr wrap="square" rtlCol="0">
            <a:spAutoFit/>
          </a:bodyPr>
          <a:lstStyle/>
          <a:p>
            <a:r>
              <a:rPr lang="el-GR" sz="3200" b="1" dirty="0" smtClean="0"/>
              <a:t>Συγκλονιστικές Μαρτυρίες</a:t>
            </a:r>
            <a:endParaRPr lang="el-GR" sz="3200" b="1" dirty="0"/>
          </a:p>
        </p:txBody>
      </p:sp>
      <p:sp>
        <p:nvSpPr>
          <p:cNvPr id="4098" name="AutoShape 2" descr="Αποτέλεσμα εικόνας για γενοκτονία ποντίων"/>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0" name="AutoShape 4" descr="Αποτέλεσμα εικόνας για γενοκτονία ποντίων"/>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2" name="11 - Εικόνα" descr="martyries.jpg"/>
          <p:cNvPicPr>
            <a:picLocks noChangeAspect="1"/>
          </p:cNvPicPr>
          <p:nvPr/>
        </p:nvPicPr>
        <p:blipFill>
          <a:blip r:embed="rId3"/>
          <a:stretch>
            <a:fillRect/>
          </a:stretch>
        </p:blipFill>
        <p:spPr>
          <a:xfrm>
            <a:off x="5072066" y="3786190"/>
            <a:ext cx="3929058" cy="2655823"/>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357166"/>
            <a:ext cx="6429420" cy="3970318"/>
          </a:xfrm>
          <a:prstGeom prst="rect">
            <a:avLst/>
          </a:prstGeom>
        </p:spPr>
        <p:txBody>
          <a:bodyPr wrap="square">
            <a:spAutoFit/>
          </a:bodyPr>
          <a:lstStyle/>
          <a:p>
            <a:r>
              <a:rPr lang="el-GR" b="1" dirty="0" smtClean="0"/>
              <a:t>Αμερικανίδα δημοσιογράφος</a:t>
            </a:r>
            <a:r>
              <a:rPr lang="el-GR" dirty="0" smtClean="0"/>
              <a:t>, </a:t>
            </a:r>
            <a:r>
              <a:rPr lang="el-GR" dirty="0"/>
              <a:t>που ήταν αυτόπτης μάρτυρας των </a:t>
            </a:r>
            <a:r>
              <a:rPr lang="el-GR" dirty="0" smtClean="0"/>
              <a:t>γεγονότων, αναφέρει: </a:t>
            </a:r>
            <a:r>
              <a:rPr lang="el-GR" dirty="0"/>
              <a:t>«Καθ’ οδόν συναντούσαμε ομίλους γερόντων, παιδιών, σε μια ατέλειωτη πορεία μαρτυρίου, όπου έπεφταν νεκροί από την εξάντληση και από τα χτυπήματα των συνοδών Τούρκων. Οι περισσότεροι εκλιπαρούν τον θάνατον. Στην πόλη Μεζερέχ ξαφνικά ακούσαμε φωνές περίπου τριακοσίων μικρών παιδιών, μαζεμένων σε κύκλο. Είκοσι </a:t>
            </a:r>
            <a:r>
              <a:rPr lang="el-GR" dirty="0" smtClean="0"/>
              <a:t>χωροφύλακες </a:t>
            </a:r>
            <a:r>
              <a:rPr lang="el-GR" dirty="0"/>
              <a:t>που κατέβηκαν από τα άλογά </a:t>
            </a:r>
            <a:r>
              <a:rPr lang="el-GR" dirty="0" smtClean="0"/>
              <a:t>τους  </a:t>
            </a:r>
            <a:r>
              <a:rPr lang="el-GR" dirty="0"/>
              <a:t>χτυπούσαν σκληρά και ανελέητα τα παιδιά με τα μαστίγια και τα τρυπούσαν με τα ξίφη τους για να μην κλαίνε. Το θέαμα ήτο πρωτοφανές, φρικώδες! Τα παιδάκια έσκυβαν κι έβαζαν τα χεράκια τους πάνω στο κεφάλι για ν’ αποφύγουν τα χτυπήματα. Μία μητέρα που όρμησε για να σώσει το παιδί της δέχτηκε το ξίφος στην καρδιά κι έπεσε κατά γης. Πάθαμε νευρική κρίση</a:t>
            </a:r>
            <a:r>
              <a:rPr lang="el-GR" dirty="0" smtClean="0"/>
              <a:t>!</a:t>
            </a:r>
            <a:endParaRPr lang="el-GR" dirty="0"/>
          </a:p>
        </p:txBody>
      </p:sp>
      <p:pic>
        <p:nvPicPr>
          <p:cNvPr id="40962" name="Picture 2" descr="Αποτέλεσμα εικόνας για γενοκτονια ποντιων κεμαλ ατατουρκ τα λογια του"/>
          <p:cNvPicPr>
            <a:picLocks noChangeAspect="1" noChangeArrowheads="1"/>
          </p:cNvPicPr>
          <p:nvPr/>
        </p:nvPicPr>
        <p:blipFill>
          <a:blip r:embed="rId2"/>
          <a:srcRect/>
          <a:stretch>
            <a:fillRect/>
          </a:stretch>
        </p:blipFill>
        <p:spPr bwMode="auto">
          <a:xfrm>
            <a:off x="428596" y="4429132"/>
            <a:ext cx="3500462" cy="2073904"/>
          </a:xfrm>
          <a:prstGeom prst="rect">
            <a:avLst/>
          </a:prstGeom>
          <a:ln>
            <a:noFill/>
          </a:ln>
          <a:effectLst>
            <a:softEdge rad="112500"/>
          </a:effectLst>
        </p:spPr>
      </p:pic>
      <p:pic>
        <p:nvPicPr>
          <p:cNvPr id="40964" name="Picture 4" descr="https://encrypted-tbn1.gstatic.com/images?q=tbn:ANd9GcTlGuvtyOs6nzRRyxWJCvmqH46HggUngPezaT2YWElTYSyTuf7pLg"/>
          <p:cNvPicPr>
            <a:picLocks noChangeAspect="1" noChangeArrowheads="1"/>
          </p:cNvPicPr>
          <p:nvPr/>
        </p:nvPicPr>
        <p:blipFill>
          <a:blip r:embed="rId3"/>
          <a:srcRect l="1667" t="45854"/>
          <a:stretch>
            <a:fillRect/>
          </a:stretch>
        </p:blipFill>
        <p:spPr bwMode="auto">
          <a:xfrm>
            <a:off x="4000496" y="4643446"/>
            <a:ext cx="4928723" cy="1479650"/>
          </a:xfrm>
          <a:prstGeom prst="rect">
            <a:avLst/>
          </a:prstGeom>
          <a:ln>
            <a:noFill/>
          </a:ln>
          <a:effectLst>
            <a:softEdge rad="112500"/>
          </a:effectLst>
        </p:spPr>
      </p:pic>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5572132" y="642918"/>
            <a:ext cx="3000396" cy="1571636"/>
          </a:xfrm>
          <a:prstGeom prst="rect">
            <a:avLst/>
          </a:prstGeom>
          <a:noFill/>
        </p:spPr>
        <p:txBody>
          <a:bodyPr wrap="square" rtlCol="0">
            <a:spAutoFit/>
          </a:bodyPr>
          <a:lstStyle/>
          <a:p>
            <a:r>
              <a:rPr lang="el-GR" sz="2400" b="1" dirty="0" smtClean="0"/>
              <a:t>Τα λόγια του Κεμάλ Ατατούρκ; Τα εξής: Επιτέλους τους ξεριζώσαμε!</a:t>
            </a:r>
            <a:endParaRPr lang="el-GR" sz="2400" b="1" dirty="0"/>
          </a:p>
        </p:txBody>
      </p:sp>
      <p:sp>
        <p:nvSpPr>
          <p:cNvPr id="4" name="3 - TextBox"/>
          <p:cNvSpPr txBox="1"/>
          <p:nvPr/>
        </p:nvSpPr>
        <p:spPr>
          <a:xfrm>
            <a:off x="357158" y="571480"/>
            <a:ext cx="3786214" cy="4247317"/>
          </a:xfrm>
          <a:prstGeom prst="rect">
            <a:avLst/>
          </a:prstGeom>
          <a:noFill/>
        </p:spPr>
        <p:txBody>
          <a:bodyPr wrap="square" rtlCol="0">
            <a:spAutoFit/>
          </a:bodyPr>
          <a:lstStyle/>
          <a:p>
            <a:r>
              <a:rPr lang="el-GR" dirty="0" smtClean="0"/>
              <a:t>«Οι εκτοπισμένοι από τα χωριά τους δεν είχαν δικαίωμα να πάρουν μαζί τους ούτε τα απολύτως αναγκαία. Γυμνοί και ξυπόλητοι, χωρίς τροφή και νερό, δερόμενοι και υβριζόμενοι, όσοι δεν εφονεύοντο οδηγούντο στα όρη από τους δημίους τους. Οι περισσότεροι  από αυτούς πέθαιναν κατά την πορεία από τα βασανιστήρια. Το τέρμα του ταξιδιού τους δεν σήμαινε και το τέλος των δεινών τους, γιατί οι βάρβαροι κάτοικοι των χωριών, τους παρελάμβαναν για να τους καταφέρουν το τελειωτικό πλήγμα.»   </a:t>
            </a:r>
            <a:endParaRPr lang="el-GR" dirty="0"/>
          </a:p>
        </p:txBody>
      </p:sp>
      <p:sp>
        <p:nvSpPr>
          <p:cNvPr id="2050" name="AutoShape 2" descr="Αποτέλεσμα εικόνας για τα λόγιΑ του κεμαλ ατατουρκ για την γενοκτονί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052" name="AutoShape 4" descr="Αποτέλεσμα εικόνας για τα λόγιΑ του κεμαλ ατατουρκ για την γενοκτονί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7" name="6 - Εικόνα" descr="kemal atatoyrk.jpg"/>
          <p:cNvPicPr>
            <a:picLocks noChangeAspect="1"/>
          </p:cNvPicPr>
          <p:nvPr/>
        </p:nvPicPr>
        <p:blipFill>
          <a:blip r:embed="rId2"/>
          <a:stretch>
            <a:fillRect/>
          </a:stretch>
        </p:blipFill>
        <p:spPr>
          <a:xfrm>
            <a:off x="5286380" y="2514617"/>
            <a:ext cx="3286148" cy="3486151"/>
          </a:xfrm>
          <a:prstGeom prst="rect">
            <a:avLst/>
          </a:prstGeom>
          <a:ln>
            <a:noFill/>
          </a:ln>
          <a:effectLst>
            <a:softEdge rad="112500"/>
          </a:effectLst>
        </p:spPr>
      </p:pic>
      <p:pic>
        <p:nvPicPr>
          <p:cNvPr id="2054" name="Picture 6" descr="Αποτέλεσμα εικόνας για γενοκτονία ποντίων"/>
          <p:cNvPicPr>
            <a:picLocks noChangeAspect="1" noChangeArrowheads="1"/>
          </p:cNvPicPr>
          <p:nvPr/>
        </p:nvPicPr>
        <p:blipFill>
          <a:blip r:embed="rId3"/>
          <a:srcRect/>
          <a:stretch>
            <a:fillRect/>
          </a:stretch>
        </p:blipFill>
        <p:spPr bwMode="auto">
          <a:xfrm>
            <a:off x="214282" y="5000636"/>
            <a:ext cx="4800634" cy="1500198"/>
          </a:xfrm>
          <a:prstGeom prst="rect">
            <a:avLst/>
          </a:prstGeom>
          <a:ln>
            <a:noFill/>
          </a:ln>
          <a:effectLst>
            <a:softEdge rad="112500"/>
          </a:effectLst>
        </p:spPr>
      </p:pic>
    </p:spTree>
  </p:cSld>
  <p:clrMapOvr>
    <a:masterClrMapping/>
  </p:clrMapOvr>
  <p:transition>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Αποτέλεσμα εικόνας για γενοκτονία ποντίων"/>
          <p:cNvPicPr>
            <a:picLocks noChangeAspect="1" noChangeArrowheads="1"/>
          </p:cNvPicPr>
          <p:nvPr/>
        </p:nvPicPr>
        <p:blipFill>
          <a:blip r:embed="rId2"/>
          <a:srcRect/>
          <a:stretch>
            <a:fillRect/>
          </a:stretch>
        </p:blipFill>
        <p:spPr bwMode="auto">
          <a:xfrm>
            <a:off x="357158" y="357166"/>
            <a:ext cx="4851535" cy="2343156"/>
          </a:xfrm>
          <a:prstGeom prst="rect">
            <a:avLst/>
          </a:prstGeom>
          <a:ln>
            <a:noFill/>
          </a:ln>
          <a:effectLst>
            <a:softEdge rad="112500"/>
          </a:effectLst>
        </p:spPr>
      </p:pic>
      <p:sp>
        <p:nvSpPr>
          <p:cNvPr id="3" name="2 - TextBox"/>
          <p:cNvSpPr txBox="1"/>
          <p:nvPr/>
        </p:nvSpPr>
        <p:spPr>
          <a:xfrm>
            <a:off x="5214942" y="642918"/>
            <a:ext cx="3714776" cy="1200329"/>
          </a:xfrm>
          <a:prstGeom prst="rect">
            <a:avLst/>
          </a:prstGeom>
          <a:noFill/>
        </p:spPr>
        <p:txBody>
          <a:bodyPr wrap="square" rtlCol="0">
            <a:spAutoFit/>
          </a:bodyPr>
          <a:lstStyle/>
          <a:p>
            <a:r>
              <a:rPr lang="el-GR" b="1" dirty="0" smtClean="0"/>
              <a:t>Η Τουρκία ισχυρίζεται ότι η γενοκτονία των Ποντίων δεν υπήρξε ποτέ. ‘Η Τουρκία αρνείται, ο Πόντος θυμάται</a:t>
            </a:r>
            <a:r>
              <a:rPr lang="el-GR" dirty="0" smtClean="0"/>
              <a:t>’</a:t>
            </a:r>
            <a:endParaRPr lang="el-GR" dirty="0"/>
          </a:p>
        </p:txBody>
      </p:sp>
      <p:pic>
        <p:nvPicPr>
          <p:cNvPr id="1028" name="Picture 4" descr="Αποτέλεσμα εικόνας για γενοκτονία ποντίων"/>
          <p:cNvPicPr>
            <a:picLocks noChangeAspect="1" noChangeArrowheads="1"/>
          </p:cNvPicPr>
          <p:nvPr/>
        </p:nvPicPr>
        <p:blipFill>
          <a:blip r:embed="rId3"/>
          <a:srcRect/>
          <a:stretch>
            <a:fillRect/>
          </a:stretch>
        </p:blipFill>
        <p:spPr bwMode="auto">
          <a:xfrm>
            <a:off x="285720" y="3214686"/>
            <a:ext cx="4424455" cy="2757496"/>
          </a:xfrm>
          <a:prstGeom prst="rect">
            <a:avLst/>
          </a:prstGeom>
          <a:ln>
            <a:noFill/>
          </a:ln>
          <a:effectLst>
            <a:softEdge rad="112500"/>
          </a:effectLst>
        </p:spPr>
      </p:pic>
      <p:sp>
        <p:nvSpPr>
          <p:cNvPr id="6" name="5 - TextBox"/>
          <p:cNvSpPr txBox="1"/>
          <p:nvPr/>
        </p:nvSpPr>
        <p:spPr>
          <a:xfrm>
            <a:off x="5357818" y="2071678"/>
            <a:ext cx="3214710" cy="923330"/>
          </a:xfrm>
          <a:prstGeom prst="rect">
            <a:avLst/>
          </a:prstGeom>
          <a:noFill/>
        </p:spPr>
        <p:txBody>
          <a:bodyPr wrap="square" rtlCol="0">
            <a:spAutoFit/>
          </a:bodyPr>
          <a:lstStyle/>
          <a:p>
            <a:r>
              <a:rPr lang="el-GR" b="1" dirty="0" smtClean="0"/>
              <a:t>Τ’ ΑΠΑΝ ΑΥΤΆ ΝΑ ΚΛΩΣΚΟΎΝΤΑΝ ΕΜΕΙΣ ΚΙ ΑΝΑΣΠΑΛΟΜΕ</a:t>
            </a:r>
            <a:endParaRPr lang="el-GR" b="1" dirty="0"/>
          </a:p>
        </p:txBody>
      </p:sp>
      <p:pic>
        <p:nvPicPr>
          <p:cNvPr id="1030" name="Picture 6" descr="Αποτέλεσμα εικόνας για γενοκτονία ποντίων"/>
          <p:cNvPicPr>
            <a:picLocks noChangeAspect="1" noChangeArrowheads="1"/>
          </p:cNvPicPr>
          <p:nvPr/>
        </p:nvPicPr>
        <p:blipFill>
          <a:blip r:embed="rId4"/>
          <a:srcRect/>
          <a:stretch>
            <a:fillRect/>
          </a:stretch>
        </p:blipFill>
        <p:spPr bwMode="auto">
          <a:xfrm>
            <a:off x="5214942" y="3232614"/>
            <a:ext cx="3429024" cy="2568460"/>
          </a:xfrm>
          <a:prstGeom prst="rect">
            <a:avLst/>
          </a:prstGeom>
          <a:ln>
            <a:noFill/>
          </a:ln>
          <a:effectLst>
            <a:softEdge rad="112500"/>
          </a:effectLst>
        </p:spPr>
      </p:pic>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80</TotalTime>
  <Words>414</Words>
  <Application>Microsoft Office PowerPoint</Application>
  <PresentationFormat>Προβολή στην οθόνη (4:3)</PresentationFormat>
  <Paragraphs>12</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Διαστημικό</vt:lpstr>
      <vt:lpstr>Γενοκτονία των ποντίων</vt:lpstr>
      <vt:lpstr>Διαφάνεια 2</vt:lpstr>
      <vt:lpstr>Διαφάνεια 3</vt:lpstr>
      <vt:lpstr>Διαφάνεια 4</vt:lpstr>
      <vt:lpstr>Διαφάνεια 5</vt:lpstr>
      <vt:lpstr>Διαφάνεια 6</vt:lpstr>
      <vt:lpstr>Διαφάνεια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Γενοκτονία των ποντίων</dc:title>
  <dc:creator>user</dc:creator>
  <cp:lastModifiedBy>user</cp:lastModifiedBy>
  <cp:revision>9</cp:revision>
  <dcterms:created xsi:type="dcterms:W3CDTF">2016-03-10T07:08:49Z</dcterms:created>
  <dcterms:modified xsi:type="dcterms:W3CDTF">2016-03-10T09:41:17Z</dcterms:modified>
</cp:coreProperties>
</file>