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7" r:id="rId5"/>
    <p:sldId id="263" r:id="rId6"/>
    <p:sldId id="270" r:id="rId7"/>
    <p:sldId id="259" r:id="rId8"/>
    <p:sldId id="261" r:id="rId9"/>
    <p:sldId id="264" r:id="rId10"/>
    <p:sldId id="257" r:id="rId11"/>
    <p:sldId id="258" r:id="rId12"/>
    <p:sldId id="262" r:id="rId13"/>
    <p:sldId id="260" r:id="rId14"/>
    <p:sldId id="268" r:id="rId15"/>
    <p:sldId id="269" r:id="rId16"/>
    <p:sldId id="271" r:id="rId1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77" autoAdjust="0"/>
  </p:normalViewPr>
  <p:slideViewPr>
    <p:cSldViewPr>
      <p:cViewPr varScale="1">
        <p:scale>
          <a:sx n="63" d="100"/>
          <a:sy n="63" d="100"/>
        </p:scale>
        <p:origin x="-13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652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DE36C-EA1D-435E-BC55-6380EB7671F9}" type="datetimeFigureOut">
              <a:rPr lang="el-GR" smtClean="0"/>
              <a:pPr/>
              <a:t>13/1/2018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C5D13-2BEA-4791-B5C9-A80790C69DF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69688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DE36C-EA1D-435E-BC55-6380EB7671F9}" type="datetimeFigureOut">
              <a:rPr lang="el-GR" smtClean="0"/>
              <a:pPr/>
              <a:t>13/1/2018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C5D13-2BEA-4791-B5C9-A80790C69DF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955075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DE36C-EA1D-435E-BC55-6380EB7671F9}" type="datetimeFigureOut">
              <a:rPr lang="el-GR" smtClean="0"/>
              <a:pPr/>
              <a:t>13/1/2018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C5D13-2BEA-4791-B5C9-A80790C69DF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343212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DE36C-EA1D-435E-BC55-6380EB7671F9}" type="datetimeFigureOut">
              <a:rPr lang="el-GR" smtClean="0"/>
              <a:pPr/>
              <a:t>13/1/2018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C5D13-2BEA-4791-B5C9-A80790C69DF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071908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DE36C-EA1D-435E-BC55-6380EB7671F9}" type="datetimeFigureOut">
              <a:rPr lang="el-GR" smtClean="0"/>
              <a:pPr/>
              <a:t>13/1/2018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C5D13-2BEA-4791-B5C9-A80790C69DF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832441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DE36C-EA1D-435E-BC55-6380EB7671F9}" type="datetimeFigureOut">
              <a:rPr lang="el-GR" smtClean="0"/>
              <a:pPr/>
              <a:t>13/1/2018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C5D13-2BEA-4791-B5C9-A80790C69DF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99757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DE36C-EA1D-435E-BC55-6380EB7671F9}" type="datetimeFigureOut">
              <a:rPr lang="el-GR" smtClean="0"/>
              <a:pPr/>
              <a:t>13/1/2018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C5D13-2BEA-4791-B5C9-A80790C69DF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075181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DE36C-EA1D-435E-BC55-6380EB7671F9}" type="datetimeFigureOut">
              <a:rPr lang="el-GR" smtClean="0"/>
              <a:pPr/>
              <a:t>13/1/2018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C5D13-2BEA-4791-B5C9-A80790C69DF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606333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DE36C-EA1D-435E-BC55-6380EB7671F9}" type="datetimeFigureOut">
              <a:rPr lang="el-GR" smtClean="0"/>
              <a:pPr/>
              <a:t>13/1/2018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C5D13-2BEA-4791-B5C9-A80790C69DF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640787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DE36C-EA1D-435E-BC55-6380EB7671F9}" type="datetimeFigureOut">
              <a:rPr lang="el-GR" smtClean="0"/>
              <a:pPr/>
              <a:t>13/1/2018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C5D13-2BEA-4791-B5C9-A80790C69DF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000850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DE36C-EA1D-435E-BC55-6380EB7671F9}" type="datetimeFigureOut">
              <a:rPr lang="el-GR" smtClean="0"/>
              <a:pPr/>
              <a:t>13/1/2018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C5D13-2BEA-4791-B5C9-A80790C69DF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756071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44000"/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DE36C-EA1D-435E-BC55-6380EB7671F9}" type="datetimeFigureOut">
              <a:rPr lang="el-GR" smtClean="0"/>
              <a:pPr/>
              <a:t>13/1/2018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C5D13-2BEA-4791-B5C9-A80790C69DF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775262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&#928;&#959;&#955;&#965;&#964;&#949;&#967;&#957;&#949;&#943;&#959;%201973%20&#932;&#945;%20&#952;&#973;&#956;&#945;&#964;&#945;%20&#964;&#951;&#962;%20&#935;&#959;&#973;&#957;&#964;&#945;&#962;.mp4" TargetMode="External"/><Relationship Id="rId2" Type="http://schemas.openxmlformats.org/officeDocument/2006/relationships/hyperlink" Target="&#956;&#941;&#961;&#949;&#962;%20&#960;&#959;&#955;&#965;&#964;&#949;&#967;&#957;&#949;&#943;&#959;&#965;.mp4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&#922;&#933;&#928;&#929;&#927;&#931;.mp4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&#947;&#965;&#961;&#943;&#950;&#969;%20&#964;&#951;&#957;%20&#960;&#955;&#940;&#964;&#951;%20&#956;&#959;&#965;%20&#963;&#964;&#959;%20&#956;&#941;&#955;&#955;&#959;&#957;.mp4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file/d/1EqQ6-OIJCIg37IJEZX0iX3vap6buwPb0/view?usp=drive_web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&#949;&#960;&#953;&#946;&#959;&#955;&#942;%20&#948;&#953;&#954;&#964;&#945;&#964;&#959;&#961;&#943;&#945;&#962;.mp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&#919;%20&#916;&#951;&#769;&#955;&#969;&#963;&#951;%20&#964;&#959;&#965;%20&#931;&#949;&#966;&#949;&#769;&#961;&#951;.mp4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&#960;&#961;&#974;&#964;&#951;%20&#945;&#957;&#964;&#943;&#963;&#964;&#945;&#963;&#951;.mp4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hyperlink" Target="&#957;&#959;&#956;&#953;&#954;&#942;.mp4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&#931;&#934;&#913;&#915;&#917;&#921;&#927;%20&#931;&#932;&#921;&#935;&#927;&#921;.mp4" TargetMode="External"/><Relationship Id="rId2" Type="http://schemas.openxmlformats.org/officeDocument/2006/relationships/hyperlink" Target="&#946;&#945;&#963;&#945;&#957;&#953;&#963;&#964;&#942;&#961;&#953;&#945;.mp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8000"/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11560" y="4797152"/>
            <a:ext cx="7772400" cy="1470025"/>
          </a:xfrm>
        </p:spPr>
        <p:txBody>
          <a:bodyPr>
            <a:noAutofit/>
          </a:bodyPr>
          <a:lstStyle/>
          <a:p>
            <a:r>
              <a:rPr lang="el-GR" sz="5400" b="1" spc="600" dirty="0" smtClean="0">
                <a:latin typeface="Bookman Old Style" panose="02050604050505020204" pitchFamily="18" charset="0"/>
              </a:rPr>
              <a:t>ΠΟΛΥΤΕΧΝΕΙΟ 2017 </a:t>
            </a:r>
            <a:endParaRPr lang="el-GR" sz="5400" b="1" spc="6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223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l-GR" b="1" dirty="0" smtClean="0">
                <a:latin typeface="Bookman Old Style" panose="02050604050505020204" pitchFamily="18" charset="0"/>
              </a:rPr>
              <a:t>Πολυτεχνείο</a:t>
            </a:r>
            <a:endParaRPr lang="el-GR" b="1" dirty="0">
              <a:latin typeface="Bookman Old Style" panose="02050604050505020204" pitchFamily="18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23528" y="1124744"/>
            <a:ext cx="8568952" cy="5256584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l-GR" sz="5000" b="1" dirty="0" smtClean="0">
                <a:latin typeface="Bookman Old Style" panose="02050604050505020204" pitchFamily="18" charset="0"/>
              </a:rPr>
              <a:t>Τετάρτη </a:t>
            </a:r>
            <a:r>
              <a:rPr lang="el-GR" sz="5000" b="1" dirty="0">
                <a:latin typeface="Bookman Old Style" panose="02050604050505020204" pitchFamily="18" charset="0"/>
              </a:rPr>
              <a:t>14 Νοεμβρίου </a:t>
            </a:r>
            <a:r>
              <a:rPr lang="el-GR" sz="5000" b="1" dirty="0" smtClean="0">
                <a:latin typeface="Bookman Old Style" panose="02050604050505020204" pitchFamily="18" charset="0"/>
              </a:rPr>
              <a:t>1973</a:t>
            </a:r>
            <a:r>
              <a:rPr lang="el-GR" sz="5000" dirty="0">
                <a:latin typeface="Bookman Old Style" panose="02050604050505020204" pitchFamily="18" charset="0"/>
              </a:rPr>
              <a:t>:</a:t>
            </a:r>
            <a:r>
              <a:rPr lang="el-GR" sz="5000" dirty="0" smtClean="0">
                <a:latin typeface="Bookman Old Style" panose="02050604050505020204" pitchFamily="18" charset="0"/>
              </a:rPr>
              <a:t> </a:t>
            </a:r>
          </a:p>
          <a:p>
            <a:pPr marL="0" indent="0">
              <a:buNone/>
            </a:pPr>
            <a:r>
              <a:rPr lang="el-GR" sz="5000" dirty="0" smtClean="0">
                <a:latin typeface="Bookman Old Style" panose="02050604050505020204" pitchFamily="18" charset="0"/>
              </a:rPr>
              <a:t>5.000 </a:t>
            </a:r>
            <a:r>
              <a:rPr lang="el-GR" sz="5000" dirty="0">
                <a:latin typeface="Bookman Old Style" panose="02050604050505020204" pitchFamily="18" charset="0"/>
              </a:rPr>
              <a:t>περίπου φοιτητές έχουν συγκεντρωθεί στο </a:t>
            </a:r>
            <a:r>
              <a:rPr lang="el-GR" sz="5000" dirty="0" smtClean="0">
                <a:latin typeface="Bookman Old Style" panose="02050604050505020204" pitchFamily="18" charset="0"/>
              </a:rPr>
              <a:t>Πολυτεχνείο. </a:t>
            </a:r>
            <a:r>
              <a:rPr lang="el-GR" sz="5000" dirty="0">
                <a:latin typeface="Bookman Old Style" panose="02050604050505020204" pitchFamily="18" charset="0"/>
              </a:rPr>
              <a:t/>
            </a:r>
            <a:br>
              <a:rPr lang="el-GR" sz="5000" dirty="0">
                <a:latin typeface="Bookman Old Style" panose="02050604050505020204" pitchFamily="18" charset="0"/>
              </a:rPr>
            </a:br>
            <a:r>
              <a:rPr lang="el-GR" sz="5000" dirty="0">
                <a:latin typeface="Bookman Old Style" panose="02050604050505020204" pitchFamily="18" charset="0"/>
              </a:rPr>
              <a:t>Οι συγκεντρωμένοι </a:t>
            </a:r>
            <a:r>
              <a:rPr lang="el-GR" sz="5000" dirty="0" smtClean="0">
                <a:latin typeface="Bookman Old Style" panose="02050604050505020204" pitchFamily="18" charset="0"/>
              </a:rPr>
              <a:t>φοιτητές συγκροτούν </a:t>
            </a:r>
            <a:r>
              <a:rPr lang="el-GR" sz="5000" dirty="0">
                <a:latin typeface="Bookman Old Style" panose="02050604050505020204" pitchFamily="18" charset="0"/>
              </a:rPr>
              <a:t>μια επιτροπή κατάληψης. </a:t>
            </a:r>
            <a:endParaRPr lang="el-GR" sz="5000" dirty="0" smtClean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l-GR" sz="5000" dirty="0">
                <a:latin typeface="Bookman Old Style" panose="02050604050505020204" pitchFamily="18" charset="0"/>
              </a:rPr>
              <a:t/>
            </a:r>
            <a:br>
              <a:rPr lang="el-GR" sz="5000" dirty="0">
                <a:latin typeface="Bookman Old Style" panose="02050604050505020204" pitchFamily="18" charset="0"/>
              </a:rPr>
            </a:br>
            <a:r>
              <a:rPr lang="el-GR" sz="5000" b="1" dirty="0">
                <a:latin typeface="Bookman Old Style" panose="02050604050505020204" pitchFamily="18" charset="0"/>
              </a:rPr>
              <a:t>Πέμπτη 15 Νοεμβρίου </a:t>
            </a:r>
            <a:r>
              <a:rPr lang="el-GR" sz="5000" b="1" dirty="0" smtClean="0">
                <a:latin typeface="Bookman Old Style" panose="02050604050505020204" pitchFamily="18" charset="0"/>
              </a:rPr>
              <a:t>1973</a:t>
            </a:r>
            <a:r>
              <a:rPr lang="el-GR" sz="5000" dirty="0">
                <a:latin typeface="Bookman Old Style" panose="02050604050505020204" pitchFamily="18" charset="0"/>
              </a:rPr>
              <a:t>:</a:t>
            </a:r>
            <a:endParaRPr lang="el-GR" sz="5000" dirty="0" smtClean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l-GR" sz="5000" dirty="0" smtClean="0">
                <a:latin typeface="Bookman Old Style" panose="02050604050505020204" pitchFamily="18" charset="0"/>
              </a:rPr>
              <a:t>Η </a:t>
            </a:r>
            <a:r>
              <a:rPr lang="el-GR" sz="5000" dirty="0">
                <a:latin typeface="Bookman Old Style" panose="02050604050505020204" pitchFamily="18" charset="0"/>
              </a:rPr>
              <a:t>κατάληψη αποτελεί πόλο έλξης του λαού της Αθήνας που αρχίζει να συρρέει στο </a:t>
            </a:r>
            <a:r>
              <a:rPr lang="el-GR" sz="5000" dirty="0" smtClean="0">
                <a:latin typeface="Bookman Old Style" panose="02050604050505020204" pitchFamily="18" charset="0"/>
              </a:rPr>
              <a:t>Πολυτεχνείο και στους </a:t>
            </a:r>
            <a:r>
              <a:rPr lang="el-GR" sz="5000" dirty="0">
                <a:latin typeface="Bookman Old Style" panose="02050604050505020204" pitchFamily="18" charset="0"/>
              </a:rPr>
              <a:t>γύρω </a:t>
            </a:r>
            <a:r>
              <a:rPr lang="el-GR" sz="5000" dirty="0" smtClean="0">
                <a:latin typeface="Bookman Old Style" panose="02050604050505020204" pitchFamily="18" charset="0"/>
              </a:rPr>
              <a:t>δρόμους</a:t>
            </a:r>
            <a:r>
              <a:rPr lang="el-GR" sz="5000" dirty="0">
                <a:latin typeface="Bookman Old Style" panose="02050604050505020204" pitchFamily="18" charset="0"/>
              </a:rPr>
              <a:t>, φωνάζει αντιαμερικανικά και </a:t>
            </a:r>
            <a:r>
              <a:rPr lang="el-GR" sz="5000" dirty="0" err="1">
                <a:latin typeface="Bookman Old Style" panose="02050604050505020204" pitchFamily="18" charset="0"/>
              </a:rPr>
              <a:t>αντιχουντικά</a:t>
            </a:r>
            <a:r>
              <a:rPr lang="el-GR" sz="5000" dirty="0">
                <a:latin typeface="Bookman Old Style" panose="02050604050505020204" pitchFamily="18" charset="0"/>
              </a:rPr>
              <a:t> συνθήματα. </a:t>
            </a:r>
            <a:endParaRPr lang="el-GR" sz="5000" dirty="0" smtClean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el-GR" sz="5000" dirty="0" smtClean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l-GR" sz="5000" b="1" dirty="0">
                <a:latin typeface="Bookman Old Style" panose="02050604050505020204" pitchFamily="18" charset="0"/>
              </a:rPr>
              <a:t>Παρασκευή 16 Νοεμβρίου 1973</a:t>
            </a:r>
            <a:r>
              <a:rPr lang="el-GR" sz="5000" dirty="0">
                <a:latin typeface="Bookman Old Style" panose="02050604050505020204" pitchFamily="18" charset="0"/>
              </a:rPr>
              <a:t>:</a:t>
            </a:r>
          </a:p>
          <a:p>
            <a:pPr marL="0" indent="0">
              <a:buNone/>
            </a:pPr>
            <a:r>
              <a:rPr lang="el-GR" sz="5000" dirty="0">
                <a:latin typeface="Bookman Old Style" panose="02050604050505020204" pitchFamily="18" charset="0"/>
              </a:rPr>
              <a:t>Μπαίνουν σε λειτουργία οι πομποί του ραδιοφωνικού σταθμού, στήνονται τα πρώτα οδοφράγματα και σχηματίζονται δύο μεγάλες διαδηλώσεις στην Πανεπιστημίου και στη Σταδίου.</a:t>
            </a:r>
            <a:br>
              <a:rPr lang="el-GR" sz="5000" dirty="0">
                <a:latin typeface="Bookman Old Style" panose="02050604050505020204" pitchFamily="18" charset="0"/>
              </a:rPr>
            </a:br>
            <a:r>
              <a:rPr lang="el-GR" sz="5000" dirty="0">
                <a:latin typeface="Bookman Old Style" panose="02050604050505020204" pitchFamily="18" charset="0"/>
              </a:rPr>
              <a:t>Το απόγευμα αρχίζουν οι συγκρούσεις διαδηλωτών και Αστυνομίας με πολλούς τραυματίες.</a:t>
            </a:r>
            <a:br>
              <a:rPr lang="el-GR" sz="5000" dirty="0">
                <a:latin typeface="Bookman Old Style" panose="02050604050505020204" pitchFamily="18" charset="0"/>
              </a:rPr>
            </a:br>
            <a:r>
              <a:rPr lang="el-GR" sz="5000" dirty="0">
                <a:latin typeface="Bookman Old Style" panose="02050604050505020204" pitchFamily="18" charset="0"/>
              </a:rPr>
              <a:t>Εμφανίζονται τεθωρακισμένα της Αστυνομίας και πέφτουν οι πρώτοι πυροβολισμοί.</a:t>
            </a:r>
            <a:endParaRPr lang="el-GR" sz="5000" dirty="0" smtClean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6435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latin typeface="Bookman Old Style" panose="02050604050505020204" pitchFamily="18" charset="0"/>
              </a:rPr>
              <a:t>Πολυτεχνείο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4006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l-GR" dirty="0" smtClean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l-GR" sz="3800" b="1" dirty="0" smtClean="0">
                <a:latin typeface="Bookman Old Style" panose="02050604050505020204" pitchFamily="18" charset="0"/>
                <a:hlinkClick r:id="rId2" action="ppaction://hlinkfile"/>
              </a:rPr>
              <a:t>Σάββατο 17 Νοεμβρίου 1973</a:t>
            </a:r>
            <a:r>
              <a:rPr lang="el-GR" sz="3800" dirty="0" smtClean="0">
                <a:latin typeface="Bookman Old Style" panose="02050604050505020204" pitchFamily="18" charset="0"/>
                <a:hlinkClick r:id="rId2" action="ppaction://hlinkfile"/>
              </a:rPr>
              <a:t>:</a:t>
            </a:r>
            <a:endParaRPr lang="el-GR" sz="3800" dirty="0" smtClean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l-GR" sz="3800" dirty="0" smtClean="0">
                <a:latin typeface="Bookman Old Style" panose="02050604050505020204" pitchFamily="18" charset="0"/>
              </a:rPr>
              <a:t>Λίγο μετά τα μεσάνυχτα, τα πρώτα τανκς εμφανίζονται. Δίνεται διορία 20 λεπτών για να βγουν οι έγκλειστοι, ενώ ένα τανκ παίρνει θέση απέναντι στην είσοδο. </a:t>
            </a:r>
          </a:p>
          <a:p>
            <a:pPr marL="0" indent="0">
              <a:buNone/>
            </a:pPr>
            <a:r>
              <a:rPr lang="el-GR" sz="3800" dirty="0" smtClean="0">
                <a:latin typeface="Bookman Old Style" panose="02050604050505020204" pitchFamily="18" charset="0"/>
              </a:rPr>
              <a:t>Ώρα 2:50, ξημερώματα του Σαββάτου 17 Νοεμβρίου. Ο επικεφαλής αξιωματικός δίνει εντολή να ξεκινήσει το τανκ. Η πόρτα πέφτει. Στο </a:t>
            </a:r>
            <a:r>
              <a:rPr lang="el-GR" sz="3800" dirty="0">
                <a:latin typeface="Bookman Old Style" panose="02050604050505020204" pitchFamily="18" charset="0"/>
              </a:rPr>
              <a:t> </a:t>
            </a:r>
            <a:r>
              <a:rPr lang="el-GR" sz="3800" dirty="0" smtClean="0">
                <a:latin typeface="Bookman Old Style" panose="02050604050505020204" pitchFamily="18" charset="0"/>
              </a:rPr>
              <a:t>χώρο μπαίνουν άνδρες της Ασφάλειας και άντρες των ΛΟΚ. Πέφτουν πυροβολισμοί. </a:t>
            </a:r>
          </a:p>
          <a:p>
            <a:pPr marL="0" indent="0">
              <a:buNone/>
            </a:pPr>
            <a:r>
              <a:rPr lang="el-GR" sz="3800" dirty="0" smtClean="0">
                <a:latin typeface="Bookman Old Style" panose="02050604050505020204" pitchFamily="18" charset="0"/>
              </a:rPr>
              <a:t>Υπάρχουν στρατιώτες που βοηθούν τους φοιτητές να φύγουν, αλλά στις εξόδους τους περιμένουν αστυνομικοί με πολιτικά.</a:t>
            </a:r>
            <a:br>
              <a:rPr lang="el-GR" sz="3800" dirty="0" smtClean="0">
                <a:latin typeface="Bookman Old Style" panose="02050604050505020204" pitchFamily="18" charset="0"/>
              </a:rPr>
            </a:br>
            <a:r>
              <a:rPr lang="el-GR" sz="3800" dirty="0" smtClean="0">
                <a:latin typeface="Bookman Old Style" panose="02050604050505020204" pitchFamily="18" charset="0"/>
              </a:rPr>
              <a:t>Στις 3:20 δεν υπάρχει πλέον κανένας στο </a:t>
            </a:r>
            <a:r>
              <a:rPr lang="el-GR" sz="3800" dirty="0" smtClean="0">
                <a:latin typeface="Bookman Old Style" panose="02050604050505020204" pitchFamily="18" charset="0"/>
                <a:hlinkClick r:id="rId3" action="ppaction://hlinkfile"/>
              </a:rPr>
              <a:t>Πολυτεχνείο...</a:t>
            </a:r>
            <a:endParaRPr lang="el-GR" sz="3800" dirty="0" smtClean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417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 numCol="2" spcCol="36000">
            <a:noAutofit/>
          </a:bodyPr>
          <a:lstStyle/>
          <a:p>
            <a:pPr marL="0" indent="0">
              <a:buNone/>
            </a:pPr>
            <a:r>
              <a:rPr lang="el-GR" sz="2800" dirty="0">
                <a:latin typeface="Bookman Old Style" panose="02050604050505020204" pitchFamily="18" charset="0"/>
              </a:rPr>
              <a:t>Πάμε κι εμείς στην αυλή του φθινοπώρου</a:t>
            </a:r>
            <a:br>
              <a:rPr lang="el-GR" sz="2800" dirty="0">
                <a:latin typeface="Bookman Old Style" panose="02050604050505020204" pitchFamily="18" charset="0"/>
              </a:rPr>
            </a:br>
            <a:r>
              <a:rPr lang="el-GR" sz="2800" dirty="0">
                <a:latin typeface="Bookman Old Style" panose="02050604050505020204" pitchFamily="18" charset="0"/>
              </a:rPr>
              <a:t>πίσω απ’ τα πετρωμένα στάχυα του καλοκαιριού</a:t>
            </a:r>
            <a:br>
              <a:rPr lang="el-GR" sz="2800" dirty="0">
                <a:latin typeface="Bookman Old Style" panose="02050604050505020204" pitchFamily="18" charset="0"/>
              </a:rPr>
            </a:br>
            <a:r>
              <a:rPr lang="el-GR" sz="2800" dirty="0">
                <a:latin typeface="Bookman Old Style" panose="02050604050505020204" pitchFamily="18" charset="0"/>
              </a:rPr>
              <a:t>πάμε κι εμείς στα παιδιά που κοιμήθηκαν</a:t>
            </a:r>
            <a:br>
              <a:rPr lang="el-GR" sz="2800" dirty="0">
                <a:latin typeface="Bookman Old Style" panose="02050604050505020204" pitchFamily="18" charset="0"/>
              </a:rPr>
            </a:br>
            <a:r>
              <a:rPr lang="el-GR" sz="2800" dirty="0">
                <a:latin typeface="Bookman Old Style" panose="02050604050505020204" pitchFamily="18" charset="0"/>
              </a:rPr>
              <a:t>κάτω απ’ τα ματωμένα νύχια του περιστεριού</a:t>
            </a:r>
            <a:br>
              <a:rPr lang="el-GR" sz="2800" dirty="0">
                <a:latin typeface="Bookman Old Style" panose="02050604050505020204" pitchFamily="18" charset="0"/>
              </a:rPr>
            </a:br>
            <a:r>
              <a:rPr lang="el-GR" sz="2800" dirty="0">
                <a:latin typeface="Bookman Old Style" panose="02050604050505020204" pitchFamily="18" charset="0"/>
              </a:rPr>
              <a:t>πάμε να δεις στην αυλή που μεγάλωσαν</a:t>
            </a:r>
            <a:br>
              <a:rPr lang="el-GR" sz="2800" dirty="0">
                <a:latin typeface="Bookman Old Style" panose="02050604050505020204" pitchFamily="18" charset="0"/>
              </a:rPr>
            </a:br>
            <a:r>
              <a:rPr lang="el-GR" sz="2800" dirty="0">
                <a:latin typeface="Bookman Old Style" panose="02050604050505020204" pitchFamily="18" charset="0"/>
              </a:rPr>
              <a:t/>
            </a:r>
            <a:br>
              <a:rPr lang="el-GR" sz="2800" dirty="0">
                <a:latin typeface="Bookman Old Style" panose="02050604050505020204" pitchFamily="18" charset="0"/>
              </a:rPr>
            </a:br>
            <a:r>
              <a:rPr lang="el-GR" sz="2800" dirty="0">
                <a:latin typeface="Bookman Old Style" panose="02050604050505020204" pitchFamily="18" charset="0"/>
              </a:rPr>
              <a:t>Δυο παιδιά ερωτευμένα</a:t>
            </a:r>
            <a:br>
              <a:rPr lang="el-GR" sz="2800" dirty="0">
                <a:latin typeface="Bookman Old Style" panose="02050604050505020204" pitchFamily="18" charset="0"/>
              </a:rPr>
            </a:br>
            <a:r>
              <a:rPr lang="el-GR" sz="2800" dirty="0">
                <a:latin typeface="Bookman Old Style" panose="02050604050505020204" pitchFamily="18" charset="0"/>
              </a:rPr>
              <a:t>δυο παιδιά του </a:t>
            </a:r>
            <a:r>
              <a:rPr lang="el-GR" sz="2800" dirty="0" smtClean="0">
                <a:latin typeface="Bookman Old Style" panose="02050604050505020204" pitchFamily="18" charset="0"/>
              </a:rPr>
              <a:t>χαμού</a:t>
            </a:r>
            <a:r>
              <a:rPr lang="el-GR" sz="2800" dirty="0">
                <a:latin typeface="Bookman Old Style" panose="02050604050505020204" pitchFamily="18" charset="0"/>
              </a:rPr>
              <a:t/>
            </a:r>
            <a:br>
              <a:rPr lang="el-GR" sz="2800" dirty="0">
                <a:latin typeface="Bookman Old Style" panose="02050604050505020204" pitchFamily="18" charset="0"/>
              </a:rPr>
            </a:br>
            <a:r>
              <a:rPr lang="el-GR" sz="2800" dirty="0">
                <a:latin typeface="Bookman Old Style" panose="02050604050505020204" pitchFamily="18" charset="0"/>
              </a:rPr>
              <a:t>Ορέστη απ’ το Βόλο</a:t>
            </a:r>
            <a:br>
              <a:rPr lang="el-GR" sz="2800" dirty="0">
                <a:latin typeface="Bookman Old Style" panose="02050604050505020204" pitchFamily="18" charset="0"/>
              </a:rPr>
            </a:br>
            <a:r>
              <a:rPr lang="el-GR" sz="2800" dirty="0">
                <a:latin typeface="Bookman Old Style" panose="02050604050505020204" pitchFamily="18" charset="0"/>
              </a:rPr>
              <a:t>Μαρία απ’ τη Σπάρτη</a:t>
            </a:r>
            <a:br>
              <a:rPr lang="el-GR" sz="2800" dirty="0">
                <a:latin typeface="Bookman Old Style" panose="02050604050505020204" pitchFamily="18" charset="0"/>
              </a:rPr>
            </a:br>
            <a:r>
              <a:rPr lang="el-GR" sz="2800" dirty="0">
                <a:latin typeface="Bookman Old Style" panose="02050604050505020204" pitchFamily="18" charset="0"/>
              </a:rPr>
              <a:t>γυρεύω το γιο μου</a:t>
            </a:r>
            <a:br>
              <a:rPr lang="el-GR" sz="2800" dirty="0">
                <a:latin typeface="Bookman Old Style" panose="02050604050505020204" pitchFamily="18" charset="0"/>
              </a:rPr>
            </a:br>
            <a:r>
              <a:rPr lang="el-GR" sz="2800" dirty="0">
                <a:latin typeface="Bookman Old Style" panose="02050604050505020204" pitchFamily="18" charset="0"/>
              </a:rPr>
              <a:t>Μαρία απ’ τη Σπάρτη</a:t>
            </a:r>
            <a:br>
              <a:rPr lang="el-GR" sz="2800" dirty="0">
                <a:latin typeface="Bookman Old Style" panose="02050604050505020204" pitchFamily="18" charset="0"/>
              </a:rPr>
            </a:br>
            <a:r>
              <a:rPr lang="el-GR" sz="2800" dirty="0">
                <a:latin typeface="Bookman Old Style" panose="02050604050505020204" pitchFamily="18" charset="0"/>
              </a:rPr>
              <a:t>Ορέστη απ’ το Βόλο</a:t>
            </a:r>
            <a:br>
              <a:rPr lang="el-GR" sz="2800" dirty="0">
                <a:latin typeface="Bookman Old Style" panose="02050604050505020204" pitchFamily="18" charset="0"/>
              </a:rPr>
            </a:br>
            <a:r>
              <a:rPr lang="el-GR" sz="2800" dirty="0">
                <a:latin typeface="Bookman Old Style" panose="02050604050505020204" pitchFamily="18" charset="0"/>
              </a:rPr>
              <a:t>την κόρη μου θέλω</a:t>
            </a:r>
            <a:br>
              <a:rPr lang="el-GR" sz="2800" dirty="0">
                <a:latin typeface="Bookman Old Style" panose="02050604050505020204" pitchFamily="18" charset="0"/>
              </a:rPr>
            </a:br>
            <a:endParaRPr lang="el-GR" sz="2800" dirty="0">
              <a:latin typeface="Bookman Old Style" panose="02050604050505020204" pitchFamily="18" charset="0"/>
            </a:endParaRP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225550"/>
          </a:xfrm>
        </p:spPr>
        <p:txBody>
          <a:bodyPr>
            <a:no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Προσκύνημα</a:t>
            </a:r>
            <a:br>
              <a:rPr lang="el-GR" sz="2400" b="1" dirty="0" smtClean="0">
                <a:solidFill>
                  <a:srgbClr val="FF0000"/>
                </a:solidFill>
              </a:rPr>
            </a:br>
            <a:r>
              <a:rPr lang="el-GR" sz="2400" b="1" dirty="0" smtClean="0">
                <a:solidFill>
                  <a:srgbClr val="FF0000"/>
                </a:solidFill>
              </a:rPr>
              <a:t>Στίχοι</a:t>
            </a:r>
            <a:r>
              <a:rPr lang="el-GR" sz="2400" b="1" dirty="0">
                <a:solidFill>
                  <a:srgbClr val="FF0000"/>
                </a:solidFill>
              </a:rPr>
              <a:t>:  </a:t>
            </a:r>
            <a:r>
              <a:rPr lang="el-GR" sz="2400" b="1" dirty="0" smtClean="0">
                <a:solidFill>
                  <a:srgbClr val="FF0000"/>
                </a:solidFill>
              </a:rPr>
              <a:t>Ιάκωβος </a:t>
            </a:r>
            <a:r>
              <a:rPr lang="el-GR" sz="2400" b="1" dirty="0">
                <a:solidFill>
                  <a:srgbClr val="FF0000"/>
                </a:solidFill>
              </a:rPr>
              <a:t>Κ</a:t>
            </a:r>
            <a:r>
              <a:rPr lang="el-GR" sz="2400" b="1" dirty="0" smtClean="0">
                <a:solidFill>
                  <a:srgbClr val="FF0000"/>
                </a:solidFill>
              </a:rPr>
              <a:t>αμπανέλης</a:t>
            </a:r>
            <a:r>
              <a:rPr lang="el-GR" sz="2400" b="1" dirty="0">
                <a:solidFill>
                  <a:srgbClr val="FF0000"/>
                </a:solidFill>
              </a:rPr>
              <a:t/>
            </a:r>
            <a:br>
              <a:rPr lang="el-GR" sz="2400" b="1" dirty="0">
                <a:solidFill>
                  <a:srgbClr val="FF0000"/>
                </a:solidFill>
              </a:rPr>
            </a:br>
            <a:r>
              <a:rPr lang="el-GR" sz="2400" b="1" dirty="0">
                <a:solidFill>
                  <a:srgbClr val="FF0000"/>
                </a:solidFill>
              </a:rPr>
              <a:t>Μουσική:  </a:t>
            </a:r>
            <a:r>
              <a:rPr lang="el-GR" sz="2400" b="1" dirty="0" smtClean="0">
                <a:solidFill>
                  <a:srgbClr val="FF0000"/>
                </a:solidFill>
              </a:rPr>
              <a:t>Σταύρος Ξαρχάκος</a:t>
            </a:r>
            <a:endParaRPr lang="el-GR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039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92088"/>
          </a:xfrm>
        </p:spPr>
        <p:txBody>
          <a:bodyPr>
            <a:normAutofit/>
          </a:bodyPr>
          <a:lstStyle/>
          <a:p>
            <a:r>
              <a:rPr lang="el-GR" sz="2800" b="1" dirty="0">
                <a:latin typeface="Bookman Old Style" panose="02050604050505020204" pitchFamily="18" charset="0"/>
              </a:rPr>
              <a:t>Μετά το </a:t>
            </a:r>
            <a:r>
              <a:rPr lang="el-GR" sz="2800" b="1" dirty="0" smtClean="0">
                <a:latin typeface="Bookman Old Style" panose="02050604050505020204" pitchFamily="18" charset="0"/>
              </a:rPr>
              <a:t>Πολυτεχνείο – Τέλος της Χούντας</a:t>
            </a:r>
            <a:endParaRPr lang="el-GR" sz="2800" b="1" dirty="0">
              <a:latin typeface="Bookman Old Style" panose="02050604050505020204" pitchFamily="18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92500" lnSpcReduction="10000"/>
          </a:bodyPr>
          <a:lstStyle/>
          <a:p>
            <a:r>
              <a:rPr lang="el-GR" dirty="0" smtClean="0">
                <a:latin typeface="Bookman Old Style" panose="02050604050505020204" pitchFamily="18" charset="0"/>
              </a:rPr>
              <a:t>25 Νοεμβρίου ο δικτάτορας Παπαδόπουλος ανατράπηκε από τον δικτάτορα Ιωαννίδη.</a:t>
            </a:r>
          </a:p>
          <a:p>
            <a:r>
              <a:rPr lang="el-GR" dirty="0">
                <a:latin typeface="Bookman Old Style" panose="02050604050505020204" pitchFamily="18" charset="0"/>
              </a:rPr>
              <a:t>Στις 15 Ιουλίου του 1974 η χούντα οργανώνει πραξικόπημα </a:t>
            </a:r>
            <a:r>
              <a:rPr lang="el-GR" dirty="0" smtClean="0">
                <a:latin typeface="Bookman Old Style" panose="02050604050505020204" pitchFamily="18" charset="0"/>
              </a:rPr>
              <a:t>και στην </a:t>
            </a:r>
            <a:r>
              <a:rPr lang="el-GR" dirty="0">
                <a:latin typeface="Bookman Old Style" panose="02050604050505020204" pitchFamily="18" charset="0"/>
              </a:rPr>
              <a:t>Κύπρο ενάντια στον αρχιεπίσκοπο Μακάριο. </a:t>
            </a:r>
            <a:endParaRPr lang="el-GR" dirty="0" smtClean="0">
              <a:latin typeface="Bookman Old Style" panose="02050604050505020204" pitchFamily="18" charset="0"/>
            </a:endParaRPr>
          </a:p>
          <a:p>
            <a:r>
              <a:rPr lang="el-GR" dirty="0" smtClean="0">
                <a:latin typeface="Bookman Old Style" panose="02050604050505020204" pitchFamily="18" charset="0"/>
              </a:rPr>
              <a:t>Αυτό ήταν και η αφορμή για την </a:t>
            </a:r>
            <a:r>
              <a:rPr lang="el-GR" dirty="0" smtClean="0">
                <a:latin typeface="Bookman Old Style" panose="02050604050505020204" pitchFamily="18" charset="0"/>
                <a:hlinkClick r:id="rId2" action="ppaction://hlinkfile"/>
              </a:rPr>
              <a:t>εισβολή </a:t>
            </a:r>
            <a:r>
              <a:rPr lang="el-GR" dirty="0">
                <a:latin typeface="Bookman Old Style" panose="02050604050505020204" pitchFamily="18" charset="0"/>
                <a:hlinkClick r:id="rId2" action="ppaction://hlinkfile"/>
              </a:rPr>
              <a:t>των Τούρκων</a:t>
            </a:r>
            <a:r>
              <a:rPr lang="el-GR" dirty="0">
                <a:latin typeface="Bookman Old Style" panose="02050604050505020204" pitchFamily="18" charset="0"/>
              </a:rPr>
              <a:t> και τη διχοτόμηση της Κύπρου</a:t>
            </a:r>
            <a:r>
              <a:rPr lang="el-GR" dirty="0" smtClean="0">
                <a:latin typeface="Bookman Old Style" panose="02050604050505020204" pitchFamily="18" charset="0"/>
              </a:rPr>
              <a:t>.</a:t>
            </a:r>
          </a:p>
          <a:p>
            <a:r>
              <a:rPr lang="el-GR" dirty="0" smtClean="0">
                <a:latin typeface="Bookman Old Style" panose="02050604050505020204" pitchFamily="18" charset="0"/>
              </a:rPr>
              <a:t>Στις 24 Ιουλίου η χούντα αφού ολοκλήρωσε το έργο της καταρρέει. </a:t>
            </a:r>
            <a:endParaRPr lang="el-GR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814822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92088"/>
          </a:xfrm>
        </p:spPr>
        <p:txBody>
          <a:bodyPr/>
          <a:lstStyle/>
          <a:p>
            <a:r>
              <a:rPr lang="el-GR" b="1" dirty="0" smtClean="0">
                <a:latin typeface="Bookman Old Style" panose="02050604050505020204" pitchFamily="18" charset="0"/>
              </a:rPr>
              <a:t>Τα σημερινά πολυτεχνεία </a:t>
            </a:r>
            <a:endParaRPr lang="el-GR" b="1" dirty="0">
              <a:latin typeface="Bookman Old Style" panose="02050604050505020204" pitchFamily="18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/>
          </a:bodyPr>
          <a:lstStyle/>
          <a:p>
            <a:r>
              <a:rPr lang="el-GR" dirty="0" smtClean="0">
                <a:latin typeface="Bookman Old Style" panose="02050604050505020204" pitchFamily="18" charset="0"/>
              </a:rPr>
              <a:t>Η δημοκρατία σήμερα δεν διατρέχει τον ίδιο κίνδυνο να καταλυθεί, όπως τότε. Ωστόσο, η πλήρης εθνική ανεξαρτησία χωρίς έλεγχο από κέντρα του εξωτερικού είναι ζητούμενο.</a:t>
            </a:r>
          </a:p>
          <a:p>
            <a:r>
              <a:rPr lang="el-GR" dirty="0" smtClean="0">
                <a:latin typeface="Bookman Old Style" panose="02050604050505020204" pitchFamily="18" charset="0"/>
              </a:rPr>
              <a:t>Το σύνθημα </a:t>
            </a:r>
            <a:r>
              <a:rPr lang="el-GR" dirty="0">
                <a:latin typeface="Bookman Old Style" panose="02050604050505020204" pitchFamily="18" charset="0"/>
              </a:rPr>
              <a:t>Ψ</a:t>
            </a:r>
            <a:r>
              <a:rPr lang="el-GR" dirty="0" smtClean="0">
                <a:latin typeface="Bookman Old Style" panose="02050604050505020204" pitchFamily="18" charset="0"/>
              </a:rPr>
              <a:t>ωμί, Παιδεία, Ελευθερία παραμένει επίκαιρο.</a:t>
            </a:r>
          </a:p>
          <a:p>
            <a:r>
              <a:rPr lang="el-GR" dirty="0" smtClean="0">
                <a:latin typeface="Bookman Old Style" panose="02050604050505020204" pitchFamily="18" charset="0"/>
              </a:rPr>
              <a:t>Κυριότεροι εκφραστές της αμφισβήτησης, της αντίδρασης, της αντίστασης αλλά και της ελπίδας είναι </a:t>
            </a:r>
            <a:r>
              <a:rPr lang="el-GR" dirty="0" smtClean="0">
                <a:latin typeface="Bookman Old Style" panose="02050604050505020204" pitchFamily="18" charset="0"/>
                <a:hlinkClick r:id="rId2" action="ppaction://hlinkfile"/>
              </a:rPr>
              <a:t>οι νέοι</a:t>
            </a:r>
            <a:r>
              <a:rPr lang="el-GR" dirty="0" smtClean="0">
                <a:latin typeface="Bookman Old Style" panose="02050604050505020204" pitchFamily="18" charset="0"/>
              </a:rPr>
              <a:t>. </a:t>
            </a:r>
            <a:endParaRPr lang="el-GR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139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i="1" dirty="0" smtClean="0">
                <a:latin typeface="Bookman Old Style" panose="02050604050505020204" pitchFamily="18" charset="0"/>
              </a:rPr>
              <a:t>Παρουσίαση:</a:t>
            </a:r>
          </a:p>
          <a:p>
            <a:pPr marL="0" indent="0">
              <a:buNone/>
            </a:pPr>
            <a:r>
              <a:rPr lang="el-GR" i="1" dirty="0">
                <a:latin typeface="Bookman Old Style" panose="02050604050505020204" pitchFamily="18" charset="0"/>
              </a:rPr>
              <a:t>	</a:t>
            </a:r>
            <a:r>
              <a:rPr lang="el-GR" i="1" dirty="0" err="1" smtClean="0">
                <a:latin typeface="Bookman Old Style" panose="02050604050505020204" pitchFamily="18" charset="0"/>
              </a:rPr>
              <a:t>Κορατζόπουλος</a:t>
            </a:r>
            <a:r>
              <a:rPr lang="el-GR" i="1" dirty="0" smtClean="0">
                <a:latin typeface="Bookman Old Style" panose="02050604050505020204" pitchFamily="18" charset="0"/>
              </a:rPr>
              <a:t> Μάριος</a:t>
            </a:r>
          </a:p>
          <a:p>
            <a:pPr marL="0" indent="0">
              <a:buNone/>
            </a:pPr>
            <a:r>
              <a:rPr lang="el-GR" i="1" dirty="0" smtClean="0">
                <a:latin typeface="Bookman Old Style" panose="02050604050505020204" pitchFamily="18" charset="0"/>
              </a:rPr>
              <a:t>	</a:t>
            </a:r>
            <a:r>
              <a:rPr lang="el-GR" i="1" dirty="0">
                <a:latin typeface="Bookman Old Style" panose="02050604050505020204" pitchFamily="18" charset="0"/>
              </a:rPr>
              <a:t>Π</a:t>
            </a:r>
            <a:r>
              <a:rPr lang="el-GR" i="1" dirty="0" smtClean="0">
                <a:latin typeface="Bookman Old Style" panose="02050604050505020204" pitchFamily="18" charset="0"/>
              </a:rPr>
              <a:t>ανάγου Θεόφιλος</a:t>
            </a:r>
          </a:p>
          <a:p>
            <a:pPr marL="0" indent="0">
              <a:buNone/>
            </a:pPr>
            <a:r>
              <a:rPr lang="el-GR" i="1" dirty="0">
                <a:latin typeface="Bookman Old Style" panose="02050604050505020204" pitchFamily="18" charset="0"/>
              </a:rPr>
              <a:t>	</a:t>
            </a:r>
            <a:r>
              <a:rPr lang="el-GR" i="1" dirty="0" smtClean="0">
                <a:latin typeface="Bookman Old Style" panose="02050604050505020204" pitchFamily="18" charset="0"/>
              </a:rPr>
              <a:t>Χορωδία Γυμνασίου Ανατολής</a:t>
            </a:r>
          </a:p>
          <a:p>
            <a:pPr marL="0" indent="0">
              <a:buNone/>
            </a:pPr>
            <a:r>
              <a:rPr lang="el-GR" i="1" dirty="0" smtClean="0">
                <a:latin typeface="Bookman Old Style" panose="02050604050505020204" pitchFamily="18" charset="0"/>
              </a:rPr>
              <a:t>Μουσική επιμέλεια: </a:t>
            </a:r>
          </a:p>
          <a:p>
            <a:pPr marL="0" indent="0">
              <a:buNone/>
            </a:pPr>
            <a:r>
              <a:rPr lang="el-GR" i="1" dirty="0">
                <a:latin typeface="Bookman Old Style" panose="02050604050505020204" pitchFamily="18" charset="0"/>
              </a:rPr>
              <a:t>	</a:t>
            </a:r>
            <a:r>
              <a:rPr lang="el-GR" i="1" dirty="0" smtClean="0">
                <a:latin typeface="Bookman Old Style" panose="02050604050505020204" pitchFamily="18" charset="0"/>
              </a:rPr>
              <a:t>Βούλγαρης Παναγιώτης</a:t>
            </a:r>
          </a:p>
          <a:p>
            <a:pPr marL="0" indent="0">
              <a:buNone/>
            </a:pPr>
            <a:r>
              <a:rPr lang="el-GR" i="1" dirty="0" smtClean="0">
                <a:latin typeface="Bookman Old Style" panose="02050604050505020204" pitchFamily="18" charset="0"/>
              </a:rPr>
              <a:t>Επιμέλεια: </a:t>
            </a:r>
          </a:p>
          <a:p>
            <a:pPr marL="0" indent="0">
              <a:buNone/>
            </a:pPr>
            <a:r>
              <a:rPr lang="el-GR" i="1" dirty="0">
                <a:latin typeface="Bookman Old Style" panose="02050604050505020204" pitchFamily="18" charset="0"/>
              </a:rPr>
              <a:t>	</a:t>
            </a:r>
            <a:r>
              <a:rPr lang="el-GR" i="1" dirty="0" err="1" smtClean="0">
                <a:latin typeface="Bookman Old Style" panose="02050604050505020204" pitchFamily="18" charset="0"/>
              </a:rPr>
              <a:t>Γεωργάκη</a:t>
            </a:r>
            <a:r>
              <a:rPr lang="el-GR" i="1" dirty="0" smtClean="0">
                <a:latin typeface="Bookman Old Style" panose="02050604050505020204" pitchFamily="18" charset="0"/>
              </a:rPr>
              <a:t> Χρυσούλα</a:t>
            </a:r>
          </a:p>
          <a:p>
            <a:pPr marL="0" indent="0">
              <a:buNone/>
            </a:pPr>
            <a:r>
              <a:rPr lang="el-GR" i="1" dirty="0">
                <a:latin typeface="Bookman Old Style" panose="02050604050505020204" pitchFamily="18" charset="0"/>
              </a:rPr>
              <a:t>	</a:t>
            </a:r>
            <a:r>
              <a:rPr lang="el-GR" i="1" dirty="0" smtClean="0">
                <a:latin typeface="Bookman Old Style" panose="02050604050505020204" pitchFamily="18" charset="0"/>
              </a:rPr>
              <a:t>Δήμος Βαγγέλης</a:t>
            </a:r>
            <a:r>
              <a:rPr lang="el-GR" i="1" dirty="0">
                <a:latin typeface="Bookman Old Style" panose="02050604050505020204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xmlns="" val="247528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2286000" y="2967335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drive.google.com/file/d/1EqQ6-OIJCIg37IJEZX0iX3vap6buwPb0/view?usp=drive_web</a:t>
            </a:r>
            <a:endParaRPr lang="en-US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el-GR" b="1" dirty="0" smtClean="0">
                <a:latin typeface="Bookman Old Style" panose="02050604050505020204" pitchFamily="18" charset="0"/>
              </a:rPr>
              <a:t>Προς την 21</a:t>
            </a:r>
            <a:r>
              <a:rPr lang="el-GR" b="1" baseline="30000" dirty="0" smtClean="0">
                <a:latin typeface="Bookman Old Style" panose="02050604050505020204" pitchFamily="18" charset="0"/>
              </a:rPr>
              <a:t>η</a:t>
            </a:r>
            <a:r>
              <a:rPr lang="el-GR" b="1" dirty="0" smtClean="0">
                <a:latin typeface="Bookman Old Style" panose="02050604050505020204" pitchFamily="18" charset="0"/>
              </a:rPr>
              <a:t> Απριλίου 1967</a:t>
            </a:r>
            <a:endParaRPr lang="el-GR" b="1" dirty="0">
              <a:latin typeface="Bookman Old Style" panose="02050604050505020204" pitchFamily="18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400600"/>
          </a:xfrm>
        </p:spPr>
        <p:txBody>
          <a:bodyPr>
            <a:noAutofit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el-GR" sz="2000" dirty="0" smtClean="0">
                <a:latin typeface="Bookman Old Style" panose="02050604050505020204" pitchFamily="18" charset="0"/>
              </a:rPr>
              <a:t>Μετά το Β΄ Παγκόσμιο Πόλεμο και τον Εμφύλιο η πολιτική κατάσταση στη χώρα παραμένει έκρυθμη.</a:t>
            </a:r>
          </a:p>
          <a:p>
            <a:pPr>
              <a:lnSpc>
                <a:spcPct val="170000"/>
              </a:lnSpc>
            </a:pPr>
            <a:r>
              <a:rPr lang="el-GR" sz="2000" dirty="0" smtClean="0">
                <a:latin typeface="Bookman Old Style" panose="02050604050505020204" pitchFamily="18" charset="0"/>
              </a:rPr>
              <a:t>Η παρέμβαση των  ξένων δυνάμεων (Ηνωμένο Βασίλειο αρχικά και Η.Π.Α. στη συνέχεια) είναι συνεχής.</a:t>
            </a:r>
          </a:p>
          <a:p>
            <a:pPr>
              <a:lnSpc>
                <a:spcPct val="170000"/>
              </a:lnSpc>
            </a:pPr>
            <a:r>
              <a:rPr lang="el-GR" sz="2000" dirty="0" smtClean="0">
                <a:latin typeface="Bookman Old Style" panose="02050604050505020204" pitchFamily="18" charset="0"/>
              </a:rPr>
              <a:t>Ο στρατός έχει αυξημένο ρόλο σε θέματα εσωτερικής πολιτικής.</a:t>
            </a:r>
          </a:p>
          <a:p>
            <a:pPr>
              <a:lnSpc>
                <a:spcPct val="170000"/>
              </a:lnSpc>
            </a:pPr>
            <a:r>
              <a:rPr lang="el-GR" sz="2000" dirty="0">
                <a:latin typeface="Bookman Old Style" panose="02050604050505020204" pitchFamily="18" charset="0"/>
              </a:rPr>
              <a:t>Παράλληλα με το επίσημο κράτος </a:t>
            </a:r>
            <a:r>
              <a:rPr lang="el-GR" sz="2000" dirty="0" smtClean="0">
                <a:latin typeface="Bookman Old Style" panose="02050604050505020204" pitchFamily="18" charset="0"/>
              </a:rPr>
              <a:t>λειτουργούν </a:t>
            </a:r>
            <a:r>
              <a:rPr lang="el-GR" sz="2000" dirty="0">
                <a:latin typeface="Bookman Old Style" panose="02050604050505020204" pitchFamily="18" charset="0"/>
              </a:rPr>
              <a:t>μηχανισμοί που δεν ελέγχονται από τις </a:t>
            </a:r>
            <a:r>
              <a:rPr lang="el-GR" sz="2000" dirty="0" smtClean="0">
                <a:latin typeface="Bookman Old Style" panose="02050604050505020204" pitchFamily="18" charset="0"/>
              </a:rPr>
              <a:t>κυβερνήσεις (Παρακράτος). Η δολοφονία </a:t>
            </a:r>
            <a:r>
              <a:rPr lang="el-GR" sz="2000" dirty="0">
                <a:latin typeface="Bookman Old Style" panose="02050604050505020204" pitchFamily="18" charset="0"/>
              </a:rPr>
              <a:t>του βουλευτή </a:t>
            </a:r>
            <a:r>
              <a:rPr lang="el-GR" sz="2000" dirty="0" smtClean="0">
                <a:latin typeface="Bookman Old Style" panose="02050604050505020204" pitchFamily="18" charset="0"/>
              </a:rPr>
              <a:t>Γρηγόρη </a:t>
            </a:r>
            <a:r>
              <a:rPr lang="el-GR" sz="2000" dirty="0">
                <a:latin typeface="Bookman Old Style" panose="02050604050505020204" pitchFamily="18" charset="0"/>
              </a:rPr>
              <a:t>Λαμπράκη, στη </a:t>
            </a:r>
            <a:r>
              <a:rPr lang="el-GR" sz="2000" dirty="0" smtClean="0">
                <a:latin typeface="Bookman Old Style" panose="02050604050505020204" pitchFamily="18" charset="0"/>
              </a:rPr>
              <a:t>Θεσσαλονίκη </a:t>
            </a:r>
            <a:r>
              <a:rPr lang="el-GR" sz="2000" dirty="0">
                <a:latin typeface="Bookman Old Style" panose="02050604050505020204" pitchFamily="18" charset="0"/>
              </a:rPr>
              <a:t>το </a:t>
            </a:r>
            <a:r>
              <a:rPr lang="el-GR" sz="2000" dirty="0" smtClean="0">
                <a:latin typeface="Bookman Old Style" panose="02050604050505020204" pitchFamily="18" charset="0"/>
              </a:rPr>
              <a:t>1963, αποτελεί το κορυφαίο </a:t>
            </a:r>
            <a:r>
              <a:rPr lang="el-GR" sz="2000" dirty="0">
                <a:latin typeface="Bookman Old Style" panose="02050604050505020204" pitchFamily="18" charset="0"/>
              </a:rPr>
              <a:t>παράδειγμα ύπαρξης </a:t>
            </a:r>
            <a:r>
              <a:rPr lang="el-GR" sz="2000" dirty="0" smtClean="0">
                <a:latin typeface="Bookman Old Style" panose="02050604050505020204" pitchFamily="18" charset="0"/>
              </a:rPr>
              <a:t>τους. </a:t>
            </a:r>
            <a:endParaRPr lang="el-GR" sz="2000" dirty="0">
              <a:latin typeface="Bookman Old Style" panose="02050604050505020204" pitchFamily="18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el-GR" sz="2000" dirty="0" smtClean="0">
                <a:latin typeface="Bookman Old Style" panose="02050604050505020204" pitchFamily="18" charset="0"/>
              </a:rPr>
              <a:t> </a:t>
            </a:r>
            <a:endParaRPr lang="el-GR" sz="20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453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>
                <a:latin typeface="Bookman Old Style" panose="02050604050505020204" pitchFamily="18" charset="0"/>
              </a:rPr>
              <a:t>Προς την 21</a:t>
            </a:r>
            <a:r>
              <a:rPr lang="el-GR" b="1" baseline="30000" dirty="0">
                <a:latin typeface="Bookman Old Style" panose="02050604050505020204" pitchFamily="18" charset="0"/>
              </a:rPr>
              <a:t>η</a:t>
            </a:r>
            <a:r>
              <a:rPr lang="el-GR" b="1" dirty="0">
                <a:latin typeface="Bookman Old Style" panose="02050604050505020204" pitchFamily="18" charset="0"/>
              </a:rPr>
              <a:t> Απριλίου 1967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>
                <a:latin typeface="Bookman Old Style" panose="02050604050505020204" pitchFamily="18" charset="0"/>
              </a:rPr>
              <a:t>Το παλάτι επεμβαίνει συνεχώς στην πολιτική ζωή της χώρας.  </a:t>
            </a:r>
            <a:endParaRPr lang="el-GR" dirty="0" smtClean="0">
              <a:latin typeface="Bookman Old Style" panose="02050604050505020204" pitchFamily="18" charset="0"/>
            </a:endParaRPr>
          </a:p>
          <a:p>
            <a:r>
              <a:rPr lang="el-GR" dirty="0" smtClean="0">
                <a:latin typeface="Bookman Old Style" panose="02050604050505020204" pitchFamily="18" charset="0"/>
              </a:rPr>
              <a:t>Τον Ιούλιο του1965 οδηγεί την νόμιμα εκλεγμένη κυβέρνηση σε παραίτηση.</a:t>
            </a:r>
          </a:p>
          <a:p>
            <a:r>
              <a:rPr lang="el-GR" dirty="0" smtClean="0">
                <a:latin typeface="Bookman Old Style" panose="02050604050505020204" pitchFamily="18" charset="0"/>
              </a:rPr>
              <a:t>Ένα μήνα πριν τις προγραμματισμένες εκλογές του 1967 μια ομάδα συνταγματαρχών με τις ευλογίες των Αμερικάνικων μυστικών υπηρεσιών καταλαμβάνει αιφνιδιαστικά την </a:t>
            </a:r>
            <a:r>
              <a:rPr lang="el-GR" dirty="0" smtClean="0">
                <a:latin typeface="Bookman Old Style" panose="02050604050505020204" pitchFamily="18" charset="0"/>
                <a:hlinkClick r:id="rId2" action="ppaction://hlinkfile"/>
              </a:rPr>
              <a:t>εξουσία με τα όπλα.</a:t>
            </a:r>
            <a:endParaRPr lang="el-GR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457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64096"/>
          </a:xfrm>
        </p:spPr>
        <p:txBody>
          <a:bodyPr/>
          <a:lstStyle/>
          <a:p>
            <a:r>
              <a:rPr lang="el-GR" b="1" dirty="0" smtClean="0">
                <a:latin typeface="Bookman Old Style" panose="02050604050505020204" pitchFamily="18" charset="0"/>
              </a:rPr>
              <a:t>ΑΝΤΙΣΤΑΣΗ ΣΤΗ ΧΟΥΝΤΑ</a:t>
            </a:r>
            <a:endParaRPr lang="el-GR" b="1" dirty="0">
              <a:latin typeface="Bookman Old Style" panose="02050604050505020204" pitchFamily="18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23528" y="836712"/>
            <a:ext cx="8640960" cy="5616624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el-GR" sz="2000" dirty="0">
                <a:latin typeface="Bookman Old Style" panose="02050604050505020204" pitchFamily="18" charset="0"/>
              </a:rPr>
              <a:t>Η επιβολή του πραξικοπήματος αντιμετωπίζεται με δυναμικές εκδηλώσεις σε δυο σημεία της </a:t>
            </a:r>
            <a:r>
              <a:rPr lang="el-GR" sz="2000" dirty="0" smtClean="0">
                <a:latin typeface="Bookman Old Style" panose="02050604050505020204" pitchFamily="18" charset="0"/>
              </a:rPr>
              <a:t>Ελλάδας (Γιάννενα και Ηράκλειο). </a:t>
            </a:r>
            <a:r>
              <a:rPr lang="el-GR" sz="2000" dirty="0">
                <a:latin typeface="Bookman Old Style" panose="02050604050505020204" pitchFamily="18" charset="0"/>
              </a:rPr>
              <a:t>Στα Γιάννενα, διαδήλωση φοιτητών καταλήγει σε "ανταρτοπόλεμο" με την αστυνομία και </a:t>
            </a:r>
            <a:r>
              <a:rPr lang="el-GR" sz="2000" dirty="0" smtClean="0">
                <a:latin typeface="Bookman Old Style" panose="02050604050505020204" pitchFamily="18" charset="0"/>
              </a:rPr>
              <a:t>συλλήψεις.</a:t>
            </a:r>
          </a:p>
          <a:p>
            <a:pPr>
              <a:lnSpc>
                <a:spcPct val="170000"/>
              </a:lnSpc>
            </a:pPr>
            <a:r>
              <a:rPr lang="el-GR" sz="2000" dirty="0" smtClean="0">
                <a:latin typeface="Bookman Old Style" panose="02050604050505020204" pitchFamily="18" charset="0"/>
              </a:rPr>
              <a:t>Οι αντιδράσεις κατά της χούντας από </a:t>
            </a:r>
            <a:r>
              <a:rPr lang="el-GR" sz="2000" dirty="0" smtClean="0">
                <a:latin typeface="Bookman Old Style" panose="02050604050505020204" pitchFamily="18" charset="0"/>
                <a:hlinkClick r:id="rId2" action="ppaction://hlinkfile"/>
              </a:rPr>
              <a:t>ανθρώπους του πνεύματος</a:t>
            </a:r>
            <a:r>
              <a:rPr lang="el-GR" sz="2000" dirty="0" smtClean="0">
                <a:latin typeface="Bookman Old Style" panose="02050604050505020204" pitchFamily="18" charset="0"/>
              </a:rPr>
              <a:t> στο εξωτερικό είναι συνεχείς. </a:t>
            </a:r>
          </a:p>
          <a:p>
            <a:pPr>
              <a:lnSpc>
                <a:spcPct val="170000"/>
              </a:lnSpc>
            </a:pPr>
            <a:r>
              <a:rPr lang="el-GR" sz="2000" dirty="0" smtClean="0">
                <a:latin typeface="Bookman Old Style" panose="02050604050505020204" pitchFamily="18" charset="0"/>
              </a:rPr>
              <a:t>Το </a:t>
            </a:r>
            <a:r>
              <a:rPr lang="el-GR" sz="2000" dirty="0">
                <a:latin typeface="Bookman Old Style" panose="02050604050505020204" pitchFamily="18" charset="0"/>
              </a:rPr>
              <a:t>Δεκέμβριο του 1967 ο βασιλιάς </a:t>
            </a:r>
            <a:r>
              <a:rPr lang="el-GR" sz="2000" dirty="0" smtClean="0">
                <a:latin typeface="Bookman Old Style" panose="02050604050505020204" pitchFamily="18" charset="0"/>
              </a:rPr>
              <a:t>επιχειρεί αμφισβητούμενο ανεπιτυχές </a:t>
            </a:r>
            <a:r>
              <a:rPr lang="el-GR" sz="2000" dirty="0" err="1" smtClean="0">
                <a:latin typeface="Bookman Old Style" panose="02050604050505020204" pitchFamily="18" charset="0"/>
              </a:rPr>
              <a:t>αντικίνημα</a:t>
            </a:r>
            <a:r>
              <a:rPr lang="el-GR" sz="2000" dirty="0">
                <a:latin typeface="Bookman Old Style" panose="02050604050505020204" pitchFamily="18" charset="0"/>
              </a:rPr>
              <a:t> </a:t>
            </a:r>
            <a:r>
              <a:rPr lang="el-GR" sz="2000" dirty="0" smtClean="0">
                <a:latin typeface="Bookman Old Style" panose="02050604050505020204" pitchFamily="18" charset="0"/>
              </a:rPr>
              <a:t>και στη συνέχεια καταφεύγει στο εξωτερικό.</a:t>
            </a:r>
          </a:p>
          <a:p>
            <a:pPr>
              <a:lnSpc>
                <a:spcPct val="170000"/>
              </a:lnSpc>
            </a:pPr>
            <a:r>
              <a:rPr lang="el-GR" sz="2000" dirty="0">
                <a:latin typeface="Bookman Old Style" panose="02050604050505020204" pitchFamily="18" charset="0"/>
              </a:rPr>
              <a:t>Στη Γένοβα της Ιταλίας, το Σεπτέμβριο του 1970, ο φοιτητής Κώστας </a:t>
            </a:r>
            <a:r>
              <a:rPr lang="el-GR" sz="2000" dirty="0" err="1">
                <a:latin typeface="Bookman Old Style" panose="02050604050505020204" pitchFamily="18" charset="0"/>
              </a:rPr>
              <a:t>Γεωργάκης</a:t>
            </a:r>
            <a:r>
              <a:rPr lang="el-GR" sz="2000" dirty="0">
                <a:latin typeface="Bookman Old Style" panose="02050604050505020204" pitchFamily="18" charset="0"/>
              </a:rPr>
              <a:t> </a:t>
            </a:r>
            <a:r>
              <a:rPr lang="el-GR" sz="2000" dirty="0" smtClean="0">
                <a:latin typeface="Bookman Old Style" panose="02050604050505020204" pitchFamily="18" charset="0"/>
              </a:rPr>
              <a:t>αυτοπυρπολείται.</a:t>
            </a:r>
          </a:p>
        </p:txBody>
      </p:sp>
    </p:spTree>
    <p:extLst>
      <p:ext uri="{BB962C8B-B14F-4D97-AF65-F5344CB8AC3E}">
        <p14:creationId xmlns:p14="http://schemas.microsoft.com/office/powerpoint/2010/main" xmlns="" val="3904115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64096"/>
          </a:xfrm>
        </p:spPr>
        <p:txBody>
          <a:bodyPr/>
          <a:lstStyle/>
          <a:p>
            <a:r>
              <a:rPr lang="el-GR" b="1" dirty="0" smtClean="0">
                <a:latin typeface="Bookman Old Style" panose="02050604050505020204" pitchFamily="18" charset="0"/>
              </a:rPr>
              <a:t>ΑΝΤΙΣΤΑΣΗ ΣΤΗ ΧΟΥΝΤΑ</a:t>
            </a:r>
            <a:endParaRPr lang="el-GR" b="1" dirty="0">
              <a:latin typeface="Bookman Old Style" panose="02050604050505020204" pitchFamily="18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86056" y="836712"/>
            <a:ext cx="8928992" cy="5805264"/>
          </a:xfrm>
        </p:spPr>
        <p:txBody>
          <a:bodyPr>
            <a:noAutofit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el-GR" sz="2000" dirty="0" smtClean="0">
                <a:latin typeface="Bookman Old Style" panose="02050604050505020204" pitchFamily="18" charset="0"/>
              </a:rPr>
              <a:t>Η </a:t>
            </a:r>
            <a:r>
              <a:rPr lang="el-GR" sz="2000" dirty="0">
                <a:latin typeface="Bookman Old Style" panose="02050604050505020204" pitchFamily="18" charset="0"/>
              </a:rPr>
              <a:t>κηδεία του Γεωργίου </a:t>
            </a:r>
            <a:r>
              <a:rPr lang="el-GR" sz="2000" dirty="0" smtClean="0">
                <a:latin typeface="Bookman Old Style" panose="02050604050505020204" pitchFamily="18" charset="0"/>
              </a:rPr>
              <a:t>Παπανδρέου (Νοέμβριος 1968), μετατρέπεται σε αντιδικτατορική </a:t>
            </a:r>
            <a:r>
              <a:rPr lang="el-GR" sz="2000" dirty="0">
                <a:latin typeface="Bookman Old Style" panose="02050604050505020204" pitchFamily="18" charset="0"/>
              </a:rPr>
              <a:t>διαδήλωση </a:t>
            </a:r>
            <a:r>
              <a:rPr lang="el-GR" sz="2000" dirty="0" smtClean="0">
                <a:latin typeface="Bookman Old Style" panose="02050604050505020204" pitchFamily="18" charset="0"/>
              </a:rPr>
              <a:t>με </a:t>
            </a:r>
            <a:r>
              <a:rPr lang="el-GR" sz="2000" dirty="0">
                <a:latin typeface="Bookman Old Style" panose="02050604050505020204" pitchFamily="18" charset="0"/>
              </a:rPr>
              <a:t>μ</a:t>
            </a:r>
            <a:r>
              <a:rPr lang="el-GR" sz="2000" dirty="0" smtClean="0">
                <a:latin typeface="Bookman Old Style" panose="02050604050505020204" pitchFamily="18" charset="0"/>
              </a:rPr>
              <a:t>ισό </a:t>
            </a:r>
            <a:r>
              <a:rPr lang="el-GR" sz="2000" dirty="0">
                <a:latin typeface="Bookman Old Style" panose="02050604050505020204" pitchFamily="18" charset="0"/>
              </a:rPr>
              <a:t>εκατομμύριο </a:t>
            </a:r>
            <a:r>
              <a:rPr lang="el-GR" sz="2000" dirty="0" smtClean="0">
                <a:latin typeface="Bookman Old Style" panose="02050604050505020204" pitchFamily="18" charset="0"/>
              </a:rPr>
              <a:t>κόσμο να ακολουθεί </a:t>
            </a:r>
            <a:r>
              <a:rPr lang="el-GR" sz="2000" dirty="0">
                <a:latin typeface="Bookman Old Style" panose="02050604050505020204" pitchFamily="18" charset="0"/>
              </a:rPr>
              <a:t>την </a:t>
            </a:r>
            <a:r>
              <a:rPr lang="el-GR" sz="2000" dirty="0" smtClean="0">
                <a:latin typeface="Bookman Old Style" panose="02050604050505020204" pitchFamily="18" charset="0"/>
              </a:rPr>
              <a:t>πομπή φωνάζοντας </a:t>
            </a:r>
            <a:r>
              <a:rPr lang="el-GR" sz="2000" dirty="0">
                <a:latin typeface="Bookman Old Style" panose="02050604050505020204" pitchFamily="18" charset="0"/>
              </a:rPr>
              <a:t>συνθήματα κατά της χούντας.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l-GR" sz="2000" dirty="0" smtClean="0">
                <a:latin typeface="Bookman Old Style" panose="02050604050505020204" pitchFamily="18" charset="0"/>
              </a:rPr>
              <a:t>Το ίδιο γίνεται και </a:t>
            </a:r>
            <a:r>
              <a:rPr lang="el-GR" sz="2000" dirty="0">
                <a:latin typeface="Bookman Old Style" panose="02050604050505020204" pitchFamily="18" charset="0"/>
              </a:rPr>
              <a:t>στην κηδεία </a:t>
            </a:r>
            <a:r>
              <a:rPr lang="el-GR" sz="2000" dirty="0" smtClean="0">
                <a:latin typeface="Bookman Old Style" panose="02050604050505020204" pitchFamily="18" charset="0"/>
              </a:rPr>
              <a:t>του Γ</a:t>
            </a:r>
            <a:r>
              <a:rPr lang="el-GR" sz="2000" dirty="0">
                <a:latin typeface="Bookman Old Style" panose="02050604050505020204" pitchFamily="18" charset="0"/>
              </a:rPr>
              <a:t>. </a:t>
            </a:r>
            <a:r>
              <a:rPr lang="el-GR" sz="2000" dirty="0" smtClean="0">
                <a:latin typeface="Bookman Old Style" panose="02050604050505020204" pitchFamily="18" charset="0"/>
              </a:rPr>
              <a:t>Σεφέρη (Σεπτέμβριος 1971). </a:t>
            </a:r>
          </a:p>
          <a:p>
            <a:pPr marL="0" indent="0">
              <a:lnSpc>
                <a:spcPct val="170000"/>
              </a:lnSpc>
              <a:buNone/>
            </a:pPr>
            <a:endParaRPr lang="el-GR" sz="800" dirty="0">
              <a:latin typeface="Bookman Old Style" panose="02050604050505020204" pitchFamily="18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el-GR" sz="2000" dirty="0" smtClean="0">
                <a:latin typeface="Bookman Old Style" panose="02050604050505020204" pitchFamily="18" charset="0"/>
              </a:rPr>
              <a:t>Η </a:t>
            </a:r>
            <a:r>
              <a:rPr lang="el-GR" sz="2000" dirty="0">
                <a:latin typeface="Bookman Old Style" panose="02050604050505020204" pitchFamily="18" charset="0"/>
              </a:rPr>
              <a:t>σημαντικότερη πράξη αντίστασης ανήκει στον </a:t>
            </a:r>
            <a:r>
              <a:rPr lang="el-GR" sz="2000" dirty="0">
                <a:latin typeface="Bookman Old Style" panose="02050604050505020204" pitchFamily="18" charset="0"/>
                <a:hlinkClick r:id="rId2" action="ppaction://hlinkfile"/>
              </a:rPr>
              <a:t>Αλέξανδρο </a:t>
            </a:r>
            <a:r>
              <a:rPr lang="el-GR" sz="2000" dirty="0" err="1">
                <a:latin typeface="Bookman Old Style" panose="02050604050505020204" pitchFamily="18" charset="0"/>
                <a:hlinkClick r:id="rId2" action="ppaction://hlinkfile"/>
              </a:rPr>
              <a:t>Παναγούλη</a:t>
            </a:r>
            <a:r>
              <a:rPr lang="el-GR" sz="2000" dirty="0">
                <a:latin typeface="Bookman Old Style" panose="02050604050505020204" pitchFamily="18" charset="0"/>
                <a:hlinkClick r:id="rId2" action="ppaction://hlinkfile"/>
              </a:rPr>
              <a:t>. </a:t>
            </a:r>
            <a:endParaRPr lang="el-GR" sz="2000" dirty="0">
              <a:latin typeface="Bookman Old Style" panose="02050604050505020204" pitchFamily="18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el-GR" sz="2000" dirty="0">
                <a:latin typeface="Bookman Old Style" panose="02050604050505020204" pitchFamily="18" charset="0"/>
              </a:rPr>
              <a:t>Τον Αύγουστο του 1968, </a:t>
            </a:r>
            <a:r>
              <a:rPr lang="el-GR" sz="2000" dirty="0" smtClean="0">
                <a:latin typeface="Bookman Old Style" panose="02050604050505020204" pitchFamily="18" charset="0"/>
              </a:rPr>
              <a:t>υπερασπιζόμενος την τελευταία </a:t>
            </a:r>
            <a:r>
              <a:rPr lang="el-GR" sz="2000" dirty="0">
                <a:latin typeface="Bookman Old Style" panose="02050604050505020204" pitchFamily="18" charset="0"/>
              </a:rPr>
              <a:t>παράγραφο του Συντάγματος (Άρθρο 114), προσπαθεί να ανατινάξει το αυτοκίνητο του δικτάτορα Παπαδόπουλου. Συλλαμβάνεται, βασανίζεται και καταδικάζεται σε θάνατο. Η διεθνής κινητοποίηση αναγκάζει τους χουντικούς να μετατρέψουν την ποινή σε ισόβια.</a:t>
            </a:r>
          </a:p>
          <a:p>
            <a:pPr marL="0" indent="0">
              <a:lnSpc>
                <a:spcPct val="170000"/>
              </a:lnSpc>
              <a:buNone/>
            </a:pPr>
            <a:endParaRPr lang="el-GR" sz="20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186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323528" y="1772816"/>
            <a:ext cx="8424936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>
                <a:latin typeface="Bookman Old Style" panose="02050604050505020204" pitchFamily="18" charset="0"/>
              </a:rPr>
              <a:t>Στη </a:t>
            </a:r>
            <a:r>
              <a:rPr lang="el-GR" sz="2000" dirty="0">
                <a:latin typeface="Bookman Old Style" panose="02050604050505020204" pitchFamily="18" charset="0"/>
              </a:rPr>
              <a:t>γειτονιά μου την παλιά είχα ένα φίλο</a:t>
            </a:r>
            <a:br>
              <a:rPr lang="el-GR" sz="2000" dirty="0">
                <a:latin typeface="Bookman Old Style" panose="02050604050505020204" pitchFamily="18" charset="0"/>
              </a:rPr>
            </a:br>
            <a:r>
              <a:rPr lang="el-GR" sz="2000" dirty="0">
                <a:latin typeface="Bookman Old Style" panose="02050604050505020204" pitchFamily="18" charset="0"/>
              </a:rPr>
              <a:t>που ήξερε και έπαιζε τ’ ακορντεόν</a:t>
            </a:r>
            <a:br>
              <a:rPr lang="el-GR" sz="2000" dirty="0">
                <a:latin typeface="Bookman Old Style" panose="02050604050505020204" pitchFamily="18" charset="0"/>
              </a:rPr>
            </a:br>
            <a:r>
              <a:rPr lang="el-GR" sz="2000" dirty="0">
                <a:latin typeface="Bookman Old Style" panose="02050604050505020204" pitchFamily="18" charset="0"/>
              </a:rPr>
              <a:t>όταν τραγούδαγε φτυστός ήταν ο ήλιος</a:t>
            </a:r>
            <a:br>
              <a:rPr lang="el-GR" sz="2000" dirty="0">
                <a:latin typeface="Bookman Old Style" panose="02050604050505020204" pitchFamily="18" charset="0"/>
              </a:rPr>
            </a:br>
            <a:r>
              <a:rPr lang="el-GR" sz="2000" dirty="0">
                <a:latin typeface="Bookman Old Style" panose="02050604050505020204" pitchFamily="18" charset="0"/>
              </a:rPr>
              <a:t>φωτιές στα χέρια του άναβε τ’ ακορντεόν</a:t>
            </a:r>
            <a:br>
              <a:rPr lang="el-GR" sz="2000" dirty="0">
                <a:latin typeface="Bookman Old Style" panose="02050604050505020204" pitchFamily="18" charset="0"/>
              </a:rPr>
            </a:br>
            <a:r>
              <a:rPr lang="el-GR" sz="2000" dirty="0">
                <a:latin typeface="Bookman Old Style" panose="02050604050505020204" pitchFamily="18" charset="0"/>
              </a:rPr>
              <a:t/>
            </a:r>
            <a:br>
              <a:rPr lang="el-GR" sz="2000" dirty="0">
                <a:latin typeface="Bookman Old Style" panose="02050604050505020204" pitchFamily="18" charset="0"/>
              </a:rPr>
            </a:br>
            <a:r>
              <a:rPr lang="el-GR" sz="2000" dirty="0">
                <a:latin typeface="Bookman Old Style" panose="02050604050505020204" pitchFamily="18" charset="0"/>
              </a:rPr>
              <a:t>Μα ένα βράδυ σκοτεινό σαν όλα τ’ άλλα</a:t>
            </a:r>
            <a:br>
              <a:rPr lang="el-GR" sz="2000" dirty="0">
                <a:latin typeface="Bookman Old Style" panose="02050604050505020204" pitchFamily="18" charset="0"/>
              </a:rPr>
            </a:br>
            <a:r>
              <a:rPr lang="el-GR" sz="2000" dirty="0">
                <a:latin typeface="Bookman Old Style" panose="02050604050505020204" pitchFamily="18" charset="0"/>
              </a:rPr>
              <a:t>κράταγε τσίλιες παίζοντας ακορντεόν</a:t>
            </a:r>
            <a:br>
              <a:rPr lang="el-GR" sz="2000" dirty="0">
                <a:latin typeface="Bookman Old Style" panose="02050604050505020204" pitchFamily="18" charset="0"/>
              </a:rPr>
            </a:br>
            <a:r>
              <a:rPr lang="el-GR" sz="2000" dirty="0">
                <a:latin typeface="Bookman Old Style" panose="02050604050505020204" pitchFamily="18" charset="0"/>
              </a:rPr>
              <a:t>φασιστικά καμιόνια στάθηκαν στη μάντρα</a:t>
            </a:r>
            <a:br>
              <a:rPr lang="el-GR" sz="2000" dirty="0">
                <a:latin typeface="Bookman Old Style" panose="02050604050505020204" pitchFamily="18" charset="0"/>
              </a:rPr>
            </a:br>
            <a:r>
              <a:rPr lang="el-GR" sz="2000" dirty="0">
                <a:latin typeface="Bookman Old Style" panose="02050604050505020204" pitchFamily="18" charset="0"/>
              </a:rPr>
              <a:t>και μια ριπή σταμάτησε τ’ ακορντεόν</a:t>
            </a:r>
            <a:br>
              <a:rPr lang="el-GR" sz="2000" dirty="0">
                <a:latin typeface="Bookman Old Style" panose="02050604050505020204" pitchFamily="18" charset="0"/>
              </a:rPr>
            </a:br>
            <a:r>
              <a:rPr lang="el-GR" sz="2000" dirty="0">
                <a:latin typeface="Bookman Old Style" panose="02050604050505020204" pitchFamily="18" charset="0"/>
              </a:rPr>
              <a:t/>
            </a:r>
            <a:br>
              <a:rPr lang="el-GR" sz="2000" dirty="0">
                <a:latin typeface="Bookman Old Style" panose="02050604050505020204" pitchFamily="18" charset="0"/>
              </a:rPr>
            </a:br>
            <a:r>
              <a:rPr lang="el-GR" sz="2000" dirty="0">
                <a:latin typeface="Bookman Old Style" panose="02050604050505020204" pitchFamily="18" charset="0"/>
              </a:rPr>
              <a:t>Τ’ αρχινισμένο σύνθημα πάντα μου μένει</a:t>
            </a:r>
            <a:br>
              <a:rPr lang="el-GR" sz="2000" dirty="0">
                <a:latin typeface="Bookman Old Style" panose="02050604050505020204" pitchFamily="18" charset="0"/>
              </a:rPr>
            </a:br>
            <a:r>
              <a:rPr lang="el-GR" sz="2000" dirty="0">
                <a:latin typeface="Bookman Old Style" panose="02050604050505020204" pitchFamily="18" charset="0"/>
              </a:rPr>
              <a:t>όποτε ακούω από τότε ακορντεόν</a:t>
            </a:r>
            <a:br>
              <a:rPr lang="el-GR" sz="2000" dirty="0">
                <a:latin typeface="Bookman Old Style" panose="02050604050505020204" pitchFamily="18" charset="0"/>
              </a:rPr>
            </a:br>
            <a:r>
              <a:rPr lang="el-GR" sz="2000" dirty="0">
                <a:latin typeface="Bookman Old Style" panose="02050604050505020204" pitchFamily="18" charset="0"/>
              </a:rPr>
              <a:t>κι έχει σαν στάμπα τη ζωή μου σημαδέψει</a:t>
            </a:r>
            <a:br>
              <a:rPr lang="el-GR" sz="2000" dirty="0">
                <a:latin typeface="Bookman Old Style" panose="02050604050505020204" pitchFamily="18" charset="0"/>
              </a:rPr>
            </a:br>
            <a:r>
              <a:rPr lang="el-GR" sz="2000" dirty="0">
                <a:latin typeface="Bookman Old Style" panose="02050604050505020204" pitchFamily="18" charset="0"/>
              </a:rPr>
              <a:t>δε θα περάσει ο φασισμός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Τίτλος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400" b="1" dirty="0" smtClean="0">
                <a:solidFill>
                  <a:srgbClr val="FF0000"/>
                </a:solidFill>
              </a:rPr>
              <a:t>Ακορντεόν</a:t>
            </a:r>
            <a:br>
              <a:rPr lang="el-GR" sz="2400" b="1" dirty="0" smtClean="0">
                <a:solidFill>
                  <a:srgbClr val="FF0000"/>
                </a:solidFill>
              </a:rPr>
            </a:br>
            <a:r>
              <a:rPr lang="el-GR" sz="2400" b="1" dirty="0" smtClean="0">
                <a:solidFill>
                  <a:srgbClr val="FF0000"/>
                </a:solidFill>
              </a:rPr>
              <a:t>Στίχοι:  Γιάννης </a:t>
            </a:r>
            <a:r>
              <a:rPr lang="el-GR" sz="2400" b="1" dirty="0" err="1" smtClean="0">
                <a:solidFill>
                  <a:srgbClr val="FF0000"/>
                </a:solidFill>
              </a:rPr>
              <a:t>Νεγρεπόντης</a:t>
            </a:r>
            <a:r>
              <a:rPr lang="el-GR" sz="2400" b="1" dirty="0" smtClean="0">
                <a:solidFill>
                  <a:srgbClr val="FF0000"/>
                </a:solidFill>
              </a:rPr>
              <a:t/>
            </a:r>
            <a:br>
              <a:rPr lang="el-GR" sz="2400" b="1" dirty="0" smtClean="0">
                <a:solidFill>
                  <a:srgbClr val="FF0000"/>
                </a:solidFill>
              </a:rPr>
            </a:br>
            <a:r>
              <a:rPr lang="el-GR" sz="2400" b="1" dirty="0" smtClean="0">
                <a:solidFill>
                  <a:srgbClr val="FF0000"/>
                </a:solidFill>
              </a:rPr>
              <a:t>Μουσική:  Μάνος Λοΐζος</a:t>
            </a:r>
            <a:endParaRPr lang="el-GR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131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8229600" cy="792088"/>
          </a:xfrm>
        </p:spPr>
        <p:txBody>
          <a:bodyPr/>
          <a:lstStyle/>
          <a:p>
            <a:r>
              <a:rPr lang="el-GR" b="1" dirty="0" smtClean="0">
                <a:latin typeface="Bookman Old Style" panose="02050604050505020204" pitchFamily="18" charset="0"/>
              </a:rPr>
              <a:t>ΑΝΤΙΣΤΑΣΗ ΣΤΗ ΧΟΥΝΤΑ</a:t>
            </a:r>
            <a:endParaRPr lang="el-GR" b="1" dirty="0">
              <a:latin typeface="Bookman Old Style" panose="02050604050505020204" pitchFamily="18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832648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el-GR" sz="3600" dirty="0" smtClean="0">
                <a:latin typeface="Bookman Old Style" panose="02050604050505020204" pitchFamily="18" charset="0"/>
              </a:rPr>
              <a:t>		</a:t>
            </a:r>
            <a:r>
              <a:rPr lang="el-GR" sz="3600" dirty="0" smtClean="0">
                <a:latin typeface="Bookman Old Style" panose="02050604050505020204" pitchFamily="18" charset="0"/>
                <a:hlinkClick r:id="rId2" action="ppaction://hlinkfile"/>
              </a:rPr>
              <a:t>Η </a:t>
            </a:r>
            <a:r>
              <a:rPr lang="el-GR" sz="3600" dirty="0">
                <a:latin typeface="Bookman Old Style" panose="02050604050505020204" pitchFamily="18" charset="0"/>
                <a:hlinkClick r:id="rId2" action="ppaction://hlinkfile"/>
              </a:rPr>
              <a:t>κατάληψη της Νομικής </a:t>
            </a:r>
            <a:r>
              <a:rPr lang="el-GR" sz="3600" dirty="0" smtClean="0">
                <a:latin typeface="Bookman Old Style" panose="02050604050505020204" pitchFamily="18" charset="0"/>
                <a:hlinkClick r:id="rId2" action="ppaction://hlinkfile"/>
              </a:rPr>
              <a:t>Σχολής</a:t>
            </a:r>
            <a:r>
              <a:rPr lang="el-GR" sz="3600" dirty="0" smtClean="0">
                <a:latin typeface="Bookman Old Style" panose="02050604050505020204" pitchFamily="18" charset="0"/>
              </a:rPr>
              <a:t>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l-GR" sz="3600" b="1" dirty="0" smtClean="0">
                <a:latin typeface="Bookman Old Style" panose="02050604050505020204" pitchFamily="18" charset="0"/>
              </a:rPr>
              <a:t>		   21 - 22 Φεβρουαρίου 1973</a:t>
            </a:r>
          </a:p>
          <a:p>
            <a:pPr>
              <a:lnSpc>
                <a:spcPct val="170000"/>
              </a:lnSpc>
            </a:pPr>
            <a:r>
              <a:rPr lang="el-GR" sz="3600" dirty="0" smtClean="0">
                <a:latin typeface="Bookman Old Style" panose="02050604050505020204" pitchFamily="18" charset="0"/>
              </a:rPr>
              <a:t>Στις αρχές 1973 οι </a:t>
            </a:r>
            <a:r>
              <a:rPr lang="el-GR" sz="3600" dirty="0">
                <a:latin typeface="Bookman Old Style" panose="02050604050505020204" pitchFamily="18" charset="0"/>
              </a:rPr>
              <a:t>φοιτητές </a:t>
            </a:r>
            <a:r>
              <a:rPr lang="el-GR" sz="3600" dirty="0" smtClean="0">
                <a:latin typeface="Bookman Old Style" panose="02050604050505020204" pitchFamily="18" charset="0"/>
              </a:rPr>
              <a:t>αποφασίζουν </a:t>
            </a:r>
            <a:r>
              <a:rPr lang="el-GR" sz="3600" dirty="0">
                <a:latin typeface="Bookman Old Style" panose="02050604050505020204" pitchFamily="18" charset="0"/>
              </a:rPr>
              <a:t>γενική αποχή από τα μαθήματα.</a:t>
            </a:r>
          </a:p>
          <a:p>
            <a:pPr>
              <a:lnSpc>
                <a:spcPct val="170000"/>
              </a:lnSpc>
            </a:pPr>
            <a:r>
              <a:rPr lang="el-GR" sz="3600" dirty="0" smtClean="0">
                <a:latin typeface="Bookman Old Style" panose="02050604050505020204" pitchFamily="18" charset="0"/>
              </a:rPr>
              <a:t>Η δικτατορία </a:t>
            </a:r>
            <a:r>
              <a:rPr lang="el-GR" sz="3600" dirty="0">
                <a:latin typeface="Bookman Old Style" panose="02050604050505020204" pitchFamily="18" charset="0"/>
              </a:rPr>
              <a:t>απαντά με ένα νομοθετικό διάταγμα, βάσει του οποίου θα διακόπτεται η αναβολή στρατεύσεως των φοιτητών που θα κάνουν </a:t>
            </a:r>
            <a:r>
              <a:rPr lang="el-GR" sz="3600" dirty="0" smtClean="0">
                <a:latin typeface="Bookman Old Style" panose="02050604050505020204" pitchFamily="18" charset="0"/>
              </a:rPr>
              <a:t>αποχή και θα τους οδηγήσει σε </a:t>
            </a:r>
            <a:r>
              <a:rPr lang="el-GR" sz="3600" dirty="0" smtClean="0">
                <a:latin typeface="Bookman Old Style" panose="02050604050505020204" pitchFamily="18" charset="0"/>
                <a:hlinkClick r:id="rId3" action="ppaction://hlinksldjump"/>
              </a:rPr>
              <a:t>στρατόπεδα – εξορίες</a:t>
            </a:r>
            <a:r>
              <a:rPr lang="el-GR" sz="3600" dirty="0" smtClean="0">
                <a:latin typeface="Bookman Old Style" panose="02050604050505020204" pitchFamily="18" charset="0"/>
              </a:rPr>
              <a:t>.</a:t>
            </a:r>
          </a:p>
          <a:p>
            <a:pPr>
              <a:lnSpc>
                <a:spcPct val="170000"/>
              </a:lnSpc>
            </a:pPr>
            <a:r>
              <a:rPr lang="el-GR" sz="3600" dirty="0" smtClean="0">
                <a:latin typeface="Bookman Old Style" panose="02050604050505020204" pitchFamily="18" charset="0"/>
              </a:rPr>
              <a:t>Οι φοιτητές αποφασίζουν την κατάληψη της Νομικής.</a:t>
            </a:r>
            <a:endParaRPr lang="el-GR" sz="36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00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Ο στρατιώτης</a:t>
            </a:r>
            <a:br>
              <a:rPr lang="el-GR" sz="2400" b="1" dirty="0" smtClean="0">
                <a:solidFill>
                  <a:srgbClr val="FF0000"/>
                </a:solidFill>
              </a:rPr>
            </a:br>
            <a:r>
              <a:rPr lang="el-GR" sz="2400" b="1" dirty="0" smtClean="0">
                <a:solidFill>
                  <a:srgbClr val="FF0000"/>
                </a:solidFill>
              </a:rPr>
              <a:t>Στίχοι</a:t>
            </a:r>
            <a:r>
              <a:rPr lang="el-GR" sz="2400" b="1" dirty="0">
                <a:solidFill>
                  <a:srgbClr val="FF0000"/>
                </a:solidFill>
              </a:rPr>
              <a:t>:  </a:t>
            </a:r>
            <a:r>
              <a:rPr lang="el-GR" sz="2400" b="1" dirty="0" err="1" smtClean="0">
                <a:solidFill>
                  <a:srgbClr val="FF0000"/>
                </a:solidFill>
              </a:rPr>
              <a:t>Κωστούλα</a:t>
            </a:r>
            <a:r>
              <a:rPr lang="el-GR" sz="2400" b="1" dirty="0" smtClean="0">
                <a:solidFill>
                  <a:srgbClr val="FF0000"/>
                </a:solidFill>
              </a:rPr>
              <a:t> </a:t>
            </a:r>
            <a:r>
              <a:rPr lang="el-GR" sz="2400" b="1" dirty="0" err="1" smtClean="0">
                <a:solidFill>
                  <a:srgbClr val="FF0000"/>
                </a:solidFill>
              </a:rPr>
              <a:t>Μητροπούλου</a:t>
            </a:r>
            <a:r>
              <a:rPr lang="el-GR" sz="2400" b="1" dirty="0">
                <a:solidFill>
                  <a:srgbClr val="FF0000"/>
                </a:solidFill>
              </a:rPr>
              <a:t/>
            </a:r>
            <a:br>
              <a:rPr lang="el-GR" sz="2400" b="1" dirty="0">
                <a:solidFill>
                  <a:srgbClr val="FF0000"/>
                </a:solidFill>
              </a:rPr>
            </a:br>
            <a:r>
              <a:rPr lang="el-GR" sz="2400" b="1" dirty="0">
                <a:solidFill>
                  <a:srgbClr val="FF0000"/>
                </a:solidFill>
              </a:rPr>
              <a:t>Μουσική:  </a:t>
            </a:r>
            <a:r>
              <a:rPr lang="el-GR" sz="2400" b="1" dirty="0" smtClean="0">
                <a:solidFill>
                  <a:srgbClr val="FF0000"/>
                </a:solidFill>
              </a:rPr>
              <a:t>Μάνος Λοΐζος</a:t>
            </a:r>
            <a:endParaRPr lang="el-GR" sz="2400" dirty="0">
              <a:solidFill>
                <a:srgbClr val="FF000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51520" y="1484784"/>
            <a:ext cx="8568952" cy="5373216"/>
          </a:xfrm>
        </p:spPr>
        <p:txBody>
          <a:bodyPr numCol="2">
            <a:noAutofit/>
          </a:bodyPr>
          <a:lstStyle/>
          <a:p>
            <a:pPr marL="0" indent="0">
              <a:buNone/>
            </a:pPr>
            <a:r>
              <a:rPr lang="el-GR" sz="2000" dirty="0">
                <a:latin typeface="Comic Sans MS" panose="030F0702030302020204" pitchFamily="66" charset="0"/>
              </a:rPr>
              <a:t>Του `παν θα βάλεις το </a:t>
            </a:r>
            <a:r>
              <a:rPr lang="el-GR" sz="2000" dirty="0" smtClean="0">
                <a:latin typeface="Comic Sans MS" panose="030F0702030302020204" pitchFamily="66" charset="0"/>
              </a:rPr>
              <a:t>χακί</a:t>
            </a:r>
            <a:br>
              <a:rPr lang="el-GR" sz="2000" dirty="0" smtClean="0">
                <a:latin typeface="Comic Sans MS" panose="030F0702030302020204" pitchFamily="66" charset="0"/>
              </a:rPr>
            </a:br>
            <a:r>
              <a:rPr lang="el-GR" sz="2000" dirty="0" smtClean="0">
                <a:latin typeface="Comic Sans MS" panose="030F0702030302020204" pitchFamily="66" charset="0"/>
              </a:rPr>
              <a:t>θα </a:t>
            </a:r>
            <a:r>
              <a:rPr lang="el-GR" sz="2000" dirty="0">
                <a:latin typeface="Comic Sans MS" panose="030F0702030302020204" pitchFamily="66" charset="0"/>
              </a:rPr>
              <a:t>μπεις στην πρώτη τη γραμμή</a:t>
            </a:r>
            <a:br>
              <a:rPr lang="el-GR" sz="2000" dirty="0">
                <a:latin typeface="Comic Sans MS" panose="030F0702030302020204" pitchFamily="66" charset="0"/>
              </a:rPr>
            </a:br>
            <a:r>
              <a:rPr lang="el-GR" sz="2000" dirty="0">
                <a:latin typeface="Comic Sans MS" panose="030F0702030302020204" pitchFamily="66" charset="0"/>
              </a:rPr>
              <a:t>θα μπεις στην πρώτη τη γραμμή</a:t>
            </a:r>
            <a:br>
              <a:rPr lang="el-GR" sz="2000" dirty="0">
                <a:latin typeface="Comic Sans MS" panose="030F0702030302020204" pitchFamily="66" charset="0"/>
              </a:rPr>
            </a:br>
            <a:r>
              <a:rPr lang="el-GR" sz="2000" dirty="0">
                <a:latin typeface="Comic Sans MS" panose="030F0702030302020204" pitchFamily="66" charset="0"/>
              </a:rPr>
              <a:t>και ήρωας θα γίνεις</a:t>
            </a:r>
            <a:br>
              <a:rPr lang="el-GR" sz="2000" dirty="0">
                <a:latin typeface="Comic Sans MS" panose="030F0702030302020204" pitchFamily="66" charset="0"/>
              </a:rPr>
            </a:br>
            <a:r>
              <a:rPr lang="el-GR" sz="2000" dirty="0">
                <a:latin typeface="Comic Sans MS" panose="030F0702030302020204" pitchFamily="66" charset="0"/>
              </a:rPr>
              <a:t/>
            </a:r>
            <a:br>
              <a:rPr lang="el-GR" sz="2000" dirty="0">
                <a:latin typeface="Comic Sans MS" panose="030F0702030302020204" pitchFamily="66" charset="0"/>
              </a:rPr>
            </a:br>
            <a:r>
              <a:rPr lang="el-GR" sz="2000" dirty="0">
                <a:latin typeface="Comic Sans MS" panose="030F0702030302020204" pitchFamily="66" charset="0"/>
              </a:rPr>
              <a:t>Εκείνος δε μιλάει πολύ</a:t>
            </a:r>
            <a:br>
              <a:rPr lang="el-GR" sz="2000" dirty="0">
                <a:latin typeface="Comic Sans MS" panose="030F0702030302020204" pitchFamily="66" charset="0"/>
              </a:rPr>
            </a:br>
            <a:r>
              <a:rPr lang="el-GR" sz="2000" dirty="0">
                <a:latin typeface="Comic Sans MS" panose="030F0702030302020204" pitchFamily="66" charset="0"/>
              </a:rPr>
              <a:t>του `ναι μεγάλη η στολή</a:t>
            </a:r>
            <a:br>
              <a:rPr lang="el-GR" sz="2000" dirty="0">
                <a:latin typeface="Comic Sans MS" panose="030F0702030302020204" pitchFamily="66" charset="0"/>
              </a:rPr>
            </a:br>
            <a:r>
              <a:rPr lang="el-GR" sz="2000" dirty="0">
                <a:latin typeface="Comic Sans MS" panose="030F0702030302020204" pitchFamily="66" charset="0"/>
              </a:rPr>
              <a:t>του `ναι μεγάλη η στολή</a:t>
            </a:r>
            <a:br>
              <a:rPr lang="el-GR" sz="2000" dirty="0">
                <a:latin typeface="Comic Sans MS" panose="030F0702030302020204" pitchFamily="66" charset="0"/>
              </a:rPr>
            </a:br>
            <a:r>
              <a:rPr lang="el-GR" sz="2000" dirty="0">
                <a:latin typeface="Comic Sans MS" panose="030F0702030302020204" pitchFamily="66" charset="0"/>
              </a:rPr>
              <a:t>και βάσανο οι αρβύλες</a:t>
            </a:r>
            <a:br>
              <a:rPr lang="el-GR" sz="2000" dirty="0">
                <a:latin typeface="Comic Sans MS" panose="030F0702030302020204" pitchFamily="66" charset="0"/>
              </a:rPr>
            </a:br>
            <a:r>
              <a:rPr lang="el-GR" sz="2000" dirty="0">
                <a:latin typeface="Comic Sans MS" panose="030F0702030302020204" pitchFamily="66" charset="0"/>
              </a:rPr>
              <a:t/>
            </a:r>
            <a:br>
              <a:rPr lang="el-GR" sz="2000" dirty="0">
                <a:latin typeface="Comic Sans MS" panose="030F0702030302020204" pitchFamily="66" charset="0"/>
              </a:rPr>
            </a:br>
            <a:r>
              <a:rPr lang="el-GR" sz="2000" dirty="0">
                <a:latin typeface="Comic Sans MS" panose="030F0702030302020204" pitchFamily="66" charset="0"/>
              </a:rPr>
              <a:t>Το εμβατήριο που του ‘μαθαν να λέει</a:t>
            </a:r>
            <a:br>
              <a:rPr lang="el-GR" sz="2000" dirty="0">
                <a:latin typeface="Comic Sans MS" panose="030F0702030302020204" pitchFamily="66" charset="0"/>
              </a:rPr>
            </a:br>
            <a:r>
              <a:rPr lang="el-GR" sz="2000" dirty="0">
                <a:latin typeface="Comic Sans MS" panose="030F0702030302020204" pitchFamily="66" charset="0"/>
              </a:rPr>
              <a:t>είναι </a:t>
            </a:r>
            <a:r>
              <a:rPr lang="el-GR" sz="2000" dirty="0" smtClean="0">
                <a:latin typeface="Comic Sans MS" panose="030F0702030302020204" pitchFamily="66" charset="0"/>
              </a:rPr>
              <a:t>φασιστικό </a:t>
            </a:r>
            <a:r>
              <a:rPr lang="el-GR" sz="2000" dirty="0">
                <a:latin typeface="Comic Sans MS" panose="030F0702030302020204" pitchFamily="66" charset="0"/>
              </a:rPr>
              <a:t>και του </a:t>
            </a:r>
            <a:r>
              <a:rPr lang="el-GR" sz="2000" dirty="0" smtClean="0">
                <a:latin typeface="Comic Sans MS" panose="030F0702030302020204" pitchFamily="66" charset="0"/>
              </a:rPr>
              <a:t>`</a:t>
            </a:r>
            <a:r>
              <a:rPr lang="el-GR" sz="2000" dirty="0" err="1" smtClean="0">
                <a:latin typeface="Comic Sans MS" panose="030F0702030302020204" pitchFamily="66" charset="0"/>
              </a:rPr>
              <a:t>ρχεται</a:t>
            </a:r>
            <a:r>
              <a:rPr lang="el-GR" sz="2000" dirty="0" smtClean="0">
                <a:latin typeface="Comic Sans MS" panose="030F0702030302020204" pitchFamily="66" charset="0"/>
              </a:rPr>
              <a:t> </a:t>
            </a:r>
            <a:r>
              <a:rPr lang="el-GR" sz="2000" dirty="0">
                <a:latin typeface="Comic Sans MS" panose="030F0702030302020204" pitchFamily="66" charset="0"/>
              </a:rPr>
              <a:t>να κλαίει</a:t>
            </a:r>
            <a:br>
              <a:rPr lang="el-GR" sz="2000" dirty="0">
                <a:latin typeface="Comic Sans MS" panose="030F0702030302020204" pitchFamily="66" charset="0"/>
              </a:rPr>
            </a:br>
            <a:r>
              <a:rPr lang="el-GR" sz="2000" dirty="0">
                <a:latin typeface="Comic Sans MS" panose="030F0702030302020204" pitchFamily="66" charset="0"/>
              </a:rPr>
              <a:t>είναι φασιστικό</a:t>
            </a:r>
            <a:r>
              <a:rPr lang="el-GR" sz="2000" dirty="0" smtClean="0">
                <a:latin typeface="Comic Sans MS" panose="030F0702030302020204" pitchFamily="66" charset="0"/>
              </a:rPr>
              <a:t> </a:t>
            </a:r>
            <a:r>
              <a:rPr lang="el-GR" sz="2000" dirty="0">
                <a:latin typeface="Comic Sans MS" panose="030F0702030302020204" pitchFamily="66" charset="0"/>
              </a:rPr>
              <a:t>και του `</a:t>
            </a:r>
            <a:r>
              <a:rPr lang="el-GR" sz="2000" dirty="0" err="1">
                <a:latin typeface="Comic Sans MS" panose="030F0702030302020204" pitchFamily="66" charset="0"/>
              </a:rPr>
              <a:t>ρχεται</a:t>
            </a:r>
            <a:r>
              <a:rPr lang="el-GR" sz="2000" dirty="0">
                <a:latin typeface="Comic Sans MS" panose="030F0702030302020204" pitchFamily="66" charset="0"/>
              </a:rPr>
              <a:t> να κλαίει</a:t>
            </a:r>
            <a:br>
              <a:rPr lang="el-GR" sz="2000" dirty="0">
                <a:latin typeface="Comic Sans MS" panose="030F0702030302020204" pitchFamily="66" charset="0"/>
              </a:rPr>
            </a:br>
            <a:r>
              <a:rPr lang="el-GR" sz="2000" dirty="0">
                <a:latin typeface="Comic Sans MS" panose="030F0702030302020204" pitchFamily="66" charset="0"/>
              </a:rPr>
              <a:t>το εμβατήριο που του ‘μαθαν να λέει</a:t>
            </a:r>
            <a:br>
              <a:rPr lang="el-GR" sz="2000" dirty="0">
                <a:latin typeface="Comic Sans MS" panose="030F0702030302020204" pitchFamily="66" charset="0"/>
              </a:rPr>
            </a:br>
            <a:r>
              <a:rPr lang="el-GR" sz="2000" dirty="0">
                <a:latin typeface="Comic Sans MS" panose="030F0702030302020204" pitchFamily="66" charset="0"/>
              </a:rPr>
              <a:t/>
            </a:r>
            <a:br>
              <a:rPr lang="el-GR" sz="2000" dirty="0">
                <a:latin typeface="Comic Sans MS" panose="030F0702030302020204" pitchFamily="66" charset="0"/>
              </a:rPr>
            </a:br>
            <a:endParaRPr lang="el-GR" sz="20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l-GR" sz="2000" dirty="0" smtClean="0">
                <a:latin typeface="Comic Sans MS" panose="030F0702030302020204" pitchFamily="66" charset="0"/>
              </a:rPr>
              <a:t>Δεν του ’γραφε ποτέ κανείς</a:t>
            </a:r>
            <a:br>
              <a:rPr lang="el-GR" sz="2000" dirty="0" smtClean="0">
                <a:latin typeface="Comic Sans MS" panose="030F0702030302020204" pitchFamily="66" charset="0"/>
              </a:rPr>
            </a:br>
            <a:r>
              <a:rPr lang="el-GR" sz="2000" dirty="0" smtClean="0">
                <a:latin typeface="Comic Sans MS" panose="030F0702030302020204" pitchFamily="66" charset="0"/>
              </a:rPr>
              <a:t>τις νύχτες ξύπναγε νωρίς</a:t>
            </a:r>
            <a:br>
              <a:rPr lang="el-GR" sz="2000" dirty="0" smtClean="0">
                <a:latin typeface="Comic Sans MS" panose="030F0702030302020204" pitchFamily="66" charset="0"/>
              </a:rPr>
            </a:br>
            <a:r>
              <a:rPr lang="el-GR" sz="2000" dirty="0" smtClean="0">
                <a:latin typeface="Comic Sans MS" panose="030F0702030302020204" pitchFamily="66" charset="0"/>
              </a:rPr>
              <a:t>τις νύχτες ξύπναγε </a:t>
            </a:r>
            <a:r>
              <a:rPr lang="el-GR" sz="2000" dirty="0" err="1" smtClean="0">
                <a:latin typeface="Comic Sans MS" panose="030F0702030302020204" pitchFamily="66" charset="0"/>
              </a:rPr>
              <a:t>νώρις</a:t>
            </a:r>
            <a:r>
              <a:rPr lang="el-GR" sz="2000" dirty="0" smtClean="0">
                <a:latin typeface="Comic Sans MS" panose="030F0702030302020204" pitchFamily="66" charset="0"/>
              </a:rPr>
              <a:t/>
            </a:r>
            <a:br>
              <a:rPr lang="el-GR" sz="2000" dirty="0" smtClean="0">
                <a:latin typeface="Comic Sans MS" panose="030F0702030302020204" pitchFamily="66" charset="0"/>
              </a:rPr>
            </a:br>
            <a:r>
              <a:rPr lang="el-GR" sz="2000" dirty="0" smtClean="0">
                <a:latin typeface="Comic Sans MS" panose="030F0702030302020204" pitchFamily="66" charset="0"/>
              </a:rPr>
              <a:t>και μίλαγε για λάθος</a:t>
            </a:r>
            <a:br>
              <a:rPr lang="el-GR" sz="2000" dirty="0" smtClean="0">
                <a:latin typeface="Comic Sans MS" panose="030F0702030302020204" pitchFamily="66" charset="0"/>
              </a:rPr>
            </a:br>
            <a:r>
              <a:rPr lang="el-GR" sz="2000" dirty="0" smtClean="0">
                <a:latin typeface="Comic Sans MS" panose="030F0702030302020204" pitchFamily="66" charset="0"/>
              </a:rPr>
              <a:t/>
            </a:r>
            <a:br>
              <a:rPr lang="el-GR" sz="2000" dirty="0" smtClean="0">
                <a:latin typeface="Comic Sans MS" panose="030F0702030302020204" pitchFamily="66" charset="0"/>
              </a:rPr>
            </a:br>
            <a:r>
              <a:rPr lang="el-GR" sz="2000" dirty="0" smtClean="0">
                <a:latin typeface="Comic Sans MS" panose="030F0702030302020204" pitchFamily="66" charset="0"/>
              </a:rPr>
              <a:t>Μια μέρα έγινε στουπί</a:t>
            </a:r>
            <a:br>
              <a:rPr lang="el-GR" sz="2000" dirty="0" smtClean="0">
                <a:latin typeface="Comic Sans MS" panose="030F0702030302020204" pitchFamily="66" charset="0"/>
              </a:rPr>
            </a:br>
            <a:r>
              <a:rPr lang="el-GR" sz="2000" dirty="0" smtClean="0">
                <a:latin typeface="Comic Sans MS" panose="030F0702030302020204" pitchFamily="66" charset="0"/>
              </a:rPr>
              <a:t>πέταξε πέρα τη στολή</a:t>
            </a:r>
            <a:br>
              <a:rPr lang="el-GR" sz="2000" dirty="0" smtClean="0">
                <a:latin typeface="Comic Sans MS" panose="030F0702030302020204" pitchFamily="66" charset="0"/>
              </a:rPr>
            </a:br>
            <a:r>
              <a:rPr lang="el-GR" sz="2000" dirty="0" smtClean="0">
                <a:latin typeface="Comic Sans MS" panose="030F0702030302020204" pitchFamily="66" charset="0"/>
              </a:rPr>
              <a:t>πέταξε πέρα τη στολή</a:t>
            </a:r>
            <a:br>
              <a:rPr lang="el-GR" sz="2000" dirty="0" smtClean="0">
                <a:latin typeface="Comic Sans MS" panose="030F0702030302020204" pitchFamily="66" charset="0"/>
              </a:rPr>
            </a:br>
            <a:r>
              <a:rPr lang="el-GR" sz="2000" dirty="0" smtClean="0">
                <a:latin typeface="Comic Sans MS" panose="030F0702030302020204" pitchFamily="66" charset="0"/>
              </a:rPr>
              <a:t>και έκλαψε μονάχος</a:t>
            </a:r>
            <a:br>
              <a:rPr lang="el-GR" sz="2000" dirty="0" smtClean="0">
                <a:latin typeface="Comic Sans MS" panose="030F0702030302020204" pitchFamily="66" charset="0"/>
              </a:rPr>
            </a:br>
            <a:r>
              <a:rPr lang="el-GR" sz="2000" dirty="0" smtClean="0">
                <a:latin typeface="Comic Sans MS" panose="030F0702030302020204" pitchFamily="66" charset="0"/>
              </a:rPr>
              <a:t/>
            </a:r>
            <a:br>
              <a:rPr lang="el-GR" sz="2000" dirty="0" smtClean="0">
                <a:latin typeface="Comic Sans MS" panose="030F0702030302020204" pitchFamily="66" charset="0"/>
              </a:rPr>
            </a:br>
            <a:r>
              <a:rPr lang="el-GR" sz="2000" dirty="0" smtClean="0">
                <a:latin typeface="Comic Sans MS" panose="030F0702030302020204" pitchFamily="66" charset="0"/>
              </a:rPr>
              <a:t>Το εμβατήριο που του ‘μαθαν να λέει</a:t>
            </a:r>
            <a:br>
              <a:rPr lang="el-GR" sz="2000" dirty="0" smtClean="0">
                <a:latin typeface="Comic Sans MS" panose="030F0702030302020204" pitchFamily="66" charset="0"/>
              </a:rPr>
            </a:br>
            <a:r>
              <a:rPr lang="el-GR" sz="2000" dirty="0" smtClean="0">
                <a:latin typeface="Comic Sans MS" panose="030F0702030302020204" pitchFamily="66" charset="0"/>
              </a:rPr>
              <a:t>είναι </a:t>
            </a:r>
            <a:r>
              <a:rPr lang="el-GR" sz="2000" dirty="0">
                <a:latin typeface="Comic Sans MS" panose="030F0702030302020204" pitchFamily="66" charset="0"/>
              </a:rPr>
              <a:t>φασιστικό</a:t>
            </a:r>
            <a:r>
              <a:rPr lang="el-GR" sz="2000" dirty="0" smtClean="0">
                <a:latin typeface="Comic Sans MS" panose="030F0702030302020204" pitchFamily="66" charset="0"/>
              </a:rPr>
              <a:t> και ντρέπεται να κλαίει</a:t>
            </a:r>
            <a:br>
              <a:rPr lang="el-GR" sz="2000" dirty="0" smtClean="0">
                <a:latin typeface="Comic Sans MS" panose="030F0702030302020204" pitchFamily="66" charset="0"/>
              </a:rPr>
            </a:br>
            <a:r>
              <a:rPr lang="el-GR" sz="2000" dirty="0" smtClean="0">
                <a:latin typeface="Comic Sans MS" panose="030F0702030302020204" pitchFamily="66" charset="0"/>
              </a:rPr>
              <a:t>είναι </a:t>
            </a:r>
            <a:r>
              <a:rPr lang="el-GR" sz="2000" dirty="0">
                <a:latin typeface="Comic Sans MS" panose="030F0702030302020204" pitchFamily="66" charset="0"/>
              </a:rPr>
              <a:t>φασιστικό</a:t>
            </a:r>
            <a:r>
              <a:rPr lang="el-GR" sz="2000" dirty="0" smtClean="0">
                <a:latin typeface="Comic Sans MS" panose="030F0702030302020204" pitchFamily="66" charset="0"/>
              </a:rPr>
              <a:t> και ντρέπεται να κλαίει</a:t>
            </a:r>
            <a:br>
              <a:rPr lang="el-GR" sz="2000" dirty="0" smtClean="0">
                <a:latin typeface="Comic Sans MS" panose="030F0702030302020204" pitchFamily="66" charset="0"/>
              </a:rPr>
            </a:br>
            <a:r>
              <a:rPr lang="el-GR" sz="2000" dirty="0" smtClean="0">
                <a:latin typeface="Comic Sans MS" panose="030F0702030302020204" pitchFamily="66" charset="0"/>
              </a:rPr>
              <a:t>το εμβατήριο που του ‘μαθαν να λέει</a:t>
            </a:r>
            <a:r>
              <a:rPr lang="el-GR" sz="2000" dirty="0" smtClean="0"/>
              <a:t/>
            </a:r>
            <a:br>
              <a:rPr lang="el-GR" sz="2000" dirty="0" smtClean="0"/>
            </a:b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xmlns="" val="227428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latin typeface="Bookman Old Style" panose="02050604050505020204" pitchFamily="18" charset="0"/>
              </a:rPr>
              <a:t>7 χρόνια στο γύψο</a:t>
            </a:r>
            <a:endParaRPr lang="el-GR" b="1" dirty="0">
              <a:latin typeface="Bookman Old Style" panose="02050604050505020204" pitchFamily="18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 smtClean="0"/>
              <a:t>Η διεθνώς απομονωμένη δικτατορική κυβέρνηση προσφέρει </a:t>
            </a:r>
          </a:p>
          <a:p>
            <a:pPr marL="0" indent="0">
              <a:buNone/>
            </a:pPr>
            <a:r>
              <a:rPr lang="el-GR" dirty="0" smtClean="0"/>
              <a:t>άρτο και θεάματα στους πολίτες, </a:t>
            </a:r>
          </a:p>
          <a:p>
            <a:pPr marL="0" indent="0">
              <a:buNone/>
            </a:pPr>
            <a:r>
              <a:rPr lang="el-GR" dirty="0" smtClean="0"/>
              <a:t>Γ</a:t>
            </a:r>
            <a:r>
              <a:rPr lang="el-GR" dirty="0"/>
              <a:t>η</a:t>
            </a:r>
            <a:r>
              <a:rPr lang="el-GR" dirty="0" smtClean="0"/>
              <a:t> και ύδωρ στους υποστηρικτές της, </a:t>
            </a:r>
          </a:p>
          <a:p>
            <a:pPr marL="0" indent="0">
              <a:buNone/>
            </a:pPr>
            <a:r>
              <a:rPr lang="el-GR" dirty="0" smtClean="0"/>
              <a:t>αποικιοκρατικές συμβάσεις σε αμερικάνικες εταιρίες </a:t>
            </a:r>
          </a:p>
          <a:p>
            <a:pPr marL="0" indent="0">
              <a:buNone/>
            </a:pPr>
            <a:r>
              <a:rPr lang="el-GR" dirty="0" smtClean="0"/>
              <a:t>και φυσικά, διώξεις, εξορίες, </a:t>
            </a:r>
            <a:r>
              <a:rPr lang="el-GR" dirty="0" smtClean="0">
                <a:hlinkClick r:id="rId2" action="ppaction://hlinkfile"/>
              </a:rPr>
              <a:t>βασανιστήρια</a:t>
            </a:r>
            <a:r>
              <a:rPr lang="el-GR" dirty="0" smtClean="0"/>
              <a:t>  στους </a:t>
            </a:r>
            <a:r>
              <a:rPr lang="el-GR" dirty="0" smtClean="0">
                <a:hlinkClick r:id="rId3" action="ppaction://hlinkfile"/>
              </a:rPr>
              <a:t>αντιφρονούντες</a:t>
            </a:r>
            <a:r>
              <a:rPr lang="el-GR" dirty="0" smtClean="0"/>
              <a:t>.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25977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973</TotalTime>
  <Words>535</Words>
  <Application>Microsoft Office PowerPoint</Application>
  <PresentationFormat>Προβολή στην οθόνη (4:3)</PresentationFormat>
  <Paragraphs>74</Paragraphs>
  <Slides>16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16</vt:i4>
      </vt:variant>
    </vt:vector>
  </HeadingPairs>
  <TitlesOfParts>
    <vt:vector size="17" baseType="lpstr">
      <vt:lpstr>Θέμα του Office</vt:lpstr>
      <vt:lpstr>ΠΟΛΥΤΕΧΝΕΙΟ 2017 </vt:lpstr>
      <vt:lpstr>Προς την 21η Απριλίου 1967</vt:lpstr>
      <vt:lpstr>Προς την 21η Απριλίου 1967</vt:lpstr>
      <vt:lpstr>ΑΝΤΙΣΤΑΣΗ ΣΤΗ ΧΟΥΝΤΑ</vt:lpstr>
      <vt:lpstr>ΑΝΤΙΣΤΑΣΗ ΣΤΗ ΧΟΥΝΤΑ</vt:lpstr>
      <vt:lpstr>Διαφάνεια 6</vt:lpstr>
      <vt:lpstr>ΑΝΤΙΣΤΑΣΗ ΣΤΗ ΧΟΥΝΤΑ</vt:lpstr>
      <vt:lpstr>Ο στρατιώτης Στίχοι:  Κωστούλα Μητροπούλου Μουσική:  Μάνος Λοΐζος</vt:lpstr>
      <vt:lpstr>7 χρόνια στο γύψο</vt:lpstr>
      <vt:lpstr>Πολυτεχνείο</vt:lpstr>
      <vt:lpstr>Πολυτεχνείο</vt:lpstr>
      <vt:lpstr>Προσκύνημα Στίχοι:  Ιάκωβος Καμπανέλης Μουσική:  Σταύρος Ξαρχάκος</vt:lpstr>
      <vt:lpstr>Μετά το Πολυτεχνείο – Τέλος της Χούντας</vt:lpstr>
      <vt:lpstr>Τα σημερινά πολυτεχνεία </vt:lpstr>
      <vt:lpstr>Διαφάνεια 15</vt:lpstr>
      <vt:lpstr>Διαφάνεια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ΒΑΓΓΕΛΗΣ</dc:creator>
  <cp:lastModifiedBy>user</cp:lastModifiedBy>
  <cp:revision>49</cp:revision>
  <dcterms:created xsi:type="dcterms:W3CDTF">2017-11-03T07:19:40Z</dcterms:created>
  <dcterms:modified xsi:type="dcterms:W3CDTF">2018-01-12T23:32:20Z</dcterms:modified>
</cp:coreProperties>
</file>