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708" r:id="rId4"/>
    <p:sldMasterId id="2147483744" r:id="rId5"/>
    <p:sldMasterId id="2147483792" r:id="rId6"/>
  </p:sldMasterIdLst>
  <p:notesMasterIdLst>
    <p:notesMasterId r:id="rId27"/>
  </p:notesMasterIdLst>
  <p:sldIdLst>
    <p:sldId id="257" r:id="rId7"/>
    <p:sldId id="258" r:id="rId8"/>
    <p:sldId id="265" r:id="rId9"/>
    <p:sldId id="271" r:id="rId10"/>
    <p:sldId id="294" r:id="rId11"/>
    <p:sldId id="261" r:id="rId12"/>
    <p:sldId id="273" r:id="rId13"/>
    <p:sldId id="280" r:id="rId14"/>
    <p:sldId id="281" r:id="rId15"/>
    <p:sldId id="282" r:id="rId16"/>
    <p:sldId id="284" r:id="rId17"/>
    <p:sldId id="285" r:id="rId18"/>
    <p:sldId id="286" r:id="rId19"/>
    <p:sldId id="287" r:id="rId20"/>
    <p:sldId id="288" r:id="rId21"/>
    <p:sldId id="289" r:id="rId22"/>
    <p:sldId id="290" r:id="rId23"/>
    <p:sldId id="291" r:id="rId24"/>
    <p:sldId id="292" r:id="rId25"/>
    <p:sldId id="293" r:id="rId2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6896" autoAdjust="0"/>
    <p:restoredTop sz="99842" autoAdjust="0"/>
  </p:normalViewPr>
  <p:slideViewPr>
    <p:cSldViewPr>
      <p:cViewPr varScale="1">
        <p:scale>
          <a:sx n="73" d="100"/>
          <a:sy n="73" d="100"/>
        </p:scale>
        <p:origin x="-193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7FE90ED-E7BD-41C2-8D4D-6FC1C45FA5F7}" type="datetimeFigureOut">
              <a:rPr lang="el-GR"/>
              <a:pPr>
                <a:defRPr/>
              </a:pPr>
              <a:t>29/5/2018</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B3B5839-060A-43B0-B47F-7C9F394A7550}"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9D78C4F3-1E6B-437A-BD36-FECE2F4F8871}"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07EC604-1955-426A-9ABD-FF1ACE3C1FD5}" type="slidenum">
              <a:rPr lang="el-GR"/>
              <a:pPr>
                <a:defRPr/>
              </a:pPr>
              <a:t>‹#›</a:t>
            </a:fld>
            <a:endParaRPr lang="el-G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573E7B0F-5A36-4FFC-8D3F-79712BDC10C9}"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C7BACA82-666E-4A80-8F10-BAE9E7450233}" type="slidenum">
              <a:rPr lang="el-GR"/>
              <a:pPr>
                <a:defRPr/>
              </a:pPr>
              <a:t>‹#›</a:t>
            </a:fld>
            <a:endParaRPr lang="el-G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BD34E665-81D3-47F3-80D7-B2D3FD080049}"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EE0180E4-2E9E-4D32-BAA4-F68B8B680D91}" type="slidenum">
              <a:rPr lang="el-GR"/>
              <a:pPr>
                <a:defRPr/>
              </a:pPr>
              <a:t>‹#›</a:t>
            </a:fld>
            <a:endParaRPr lang="el-G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EBC3299E-6577-495E-A34C-604544241722}"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87C89804-83E6-4158-96FC-587D64269B34}" type="slidenum">
              <a:rPr lang="el-GR"/>
              <a:pPr>
                <a:defRPr/>
              </a:pPr>
              <a:t>‹#›</a:t>
            </a:fld>
            <a:endParaRPr lang="el-G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CE9EF68A-B053-480D-AEA6-82E92BEB74A9}"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7775D265-6E86-4AB1-9522-1F0290354A34}" type="slidenum">
              <a:rPr lang="el-GR"/>
              <a:pPr>
                <a:defRPr/>
              </a:pPr>
              <a:t>‹#›</a:t>
            </a:fld>
            <a:endParaRPr lang="el-G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3BE0BEC7-096D-4947-A462-DF8A01EC390C}"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62E57AA-09D4-4AC1-8D52-EF7C3E26312A}" type="slidenum">
              <a:rPr lang="el-GR"/>
              <a:pPr>
                <a:defRPr/>
              </a:pPr>
              <a:t>‹#›</a:t>
            </a:fld>
            <a:endParaRPr lang="el-G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3BEBDA26-DF9E-4D1D-9624-BAA7D23F89B1}" type="datetimeFigureOut">
              <a:rPr lang="el-GR"/>
              <a:pPr>
                <a:defRPr/>
              </a:pPr>
              <a:t>29/5/2018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99CDC004-9A66-4009-AD7E-D5D6FD52C318}" type="slidenum">
              <a:rPr lang="el-GR"/>
              <a:pPr>
                <a:defRPr/>
              </a:pPr>
              <a:t>‹#›</a:t>
            </a:fld>
            <a:endParaRPr lang="el-G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FF77819B-78A4-42F3-B1E3-2C2E975CF0BA}" type="datetimeFigureOut">
              <a:rPr lang="el-GR"/>
              <a:pPr>
                <a:defRPr/>
              </a:pPr>
              <a:t>29/5/2018</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9D68AE75-FDDA-4D1D-A48F-B27983E0A619}" type="slidenum">
              <a:rPr lang="el-GR"/>
              <a:pPr>
                <a:defRPr/>
              </a:pPr>
              <a:t>‹#›</a:t>
            </a:fld>
            <a:endParaRPr lang="el-G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2C8F5A1E-CCD4-4466-BE54-B78CE6A40118}" type="datetimeFigureOut">
              <a:rPr lang="el-GR"/>
              <a:pPr>
                <a:defRPr/>
              </a:pPr>
              <a:t>29/5/2018</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0ADB448F-B91D-4EAC-90CA-3E68A3E8B06A}" type="slidenum">
              <a:rPr lang="el-GR"/>
              <a:pPr>
                <a:defRPr/>
              </a:pPr>
              <a:t>‹#›</a:t>
            </a:fld>
            <a:endParaRPr lang="el-G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AD65ABB3-A690-4510-B506-01EEC6EBD718}" type="datetimeFigureOut">
              <a:rPr lang="el-GR"/>
              <a:pPr>
                <a:defRPr/>
              </a:pPr>
              <a:t>29/5/2018</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C4795EA9-52CA-4EB3-9D15-6B723DDCD236}" type="slidenum">
              <a:rPr lang="el-GR"/>
              <a:pPr>
                <a:defRPr/>
              </a:pPr>
              <a:t>‹#›</a:t>
            </a:fld>
            <a:endParaRPr lang="el-G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C6EACF70-BDBC-4AC1-BFCB-42CE6F13ECA7}" type="datetimeFigureOut">
              <a:rPr lang="el-GR"/>
              <a:pPr>
                <a:defRPr/>
              </a:pPr>
              <a:t>29/5/2018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953870B2-F35F-46C8-809F-01F95BFB453F}" type="slidenum">
              <a:rPr lang="el-GR"/>
              <a:pPr>
                <a:defRPr/>
              </a:pPr>
              <a:t>‹#›</a:t>
            </a:fld>
            <a:endParaRPr lang="el-G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4A8C0274-E2F0-4EFE-BC98-BE0C96409DCC}"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B799FE5-0604-425C-BCB9-C056E058F4E5}" type="slidenum">
              <a:rPr lang="el-GR"/>
              <a:pPr>
                <a:defRPr/>
              </a:pPr>
              <a:t>‹#›</a:t>
            </a:fld>
            <a:endParaRPr lang="el-G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6337A067-8AE0-4056-B712-FE85F82A8273}" type="datetimeFigureOut">
              <a:rPr lang="el-GR"/>
              <a:pPr>
                <a:defRPr/>
              </a:pPr>
              <a:t>29/5/2018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26508E86-662E-4867-9D40-6FA9ED3E445D}" type="slidenum">
              <a:rPr lang="el-GR"/>
              <a:pPr>
                <a:defRPr/>
              </a:pPr>
              <a:t>‹#›</a:t>
            </a:fld>
            <a:endParaRPr lang="el-G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F12C9DFE-80B2-4890-B43C-564D5D464AE7}"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48F2DAFB-FFD9-47DC-A837-D63658ACA6DF}" type="slidenum">
              <a:rPr lang="el-GR"/>
              <a:pPr>
                <a:defRPr/>
              </a:pPr>
              <a:t>‹#›</a:t>
            </a:fld>
            <a:endParaRPr lang="el-G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2D17371D-DF63-4C34-9B3B-1D71B5B7CE87}"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A5F4FF1-97A7-4653-A42F-A1AEAEC9DAAC}" type="slidenum">
              <a:rPr lang="el-GR"/>
              <a:pPr>
                <a:defRPr/>
              </a:pPr>
              <a:t>‹#›</a:t>
            </a:fld>
            <a:endParaRPr lang="el-G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F92B8AF0-F1F1-40B0-B58E-3BB3E738542A}"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30776115-DF14-4195-96CC-9F6E2B29C532}" type="slidenum">
              <a:rPr lang="el-GR"/>
              <a:pPr>
                <a:defRPr/>
              </a:pPr>
              <a:t>‹#›</a:t>
            </a:fld>
            <a:endParaRPr lang="el-GR"/>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CC4222E5-4E8F-4741-9144-9C8200C334BE}"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473AA839-5632-4E78-8F8D-571234D25F7E}" type="slidenum">
              <a:rPr lang="el-GR"/>
              <a:pPr>
                <a:defRPr/>
              </a:pPr>
              <a:t>‹#›</a:t>
            </a:fld>
            <a:endParaRPr lang="el-GR"/>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B64AE6BF-88DA-49F7-B82E-E2C1F3B365FE}"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62BD9EAA-B8E4-46C0-9DB8-7BEC72D3D1B1}" type="slidenum">
              <a:rPr lang="el-GR"/>
              <a:pPr>
                <a:defRPr/>
              </a:pPr>
              <a:t>‹#›</a:t>
            </a:fld>
            <a:endParaRPr lang="el-G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CECFDCCC-E776-46AD-86C8-C1CA3951639C}" type="datetimeFigureOut">
              <a:rPr lang="el-GR"/>
              <a:pPr>
                <a:defRPr/>
              </a:pPr>
              <a:t>29/5/2018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72E553F2-EF1D-49AC-9FE3-EF47828B258F}" type="slidenum">
              <a:rPr lang="el-GR"/>
              <a:pPr>
                <a:defRPr/>
              </a:pPr>
              <a:t>‹#›</a:t>
            </a:fld>
            <a:endParaRPr lang="el-GR"/>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A5DAF6E8-41AD-45C1-B77E-3DACF4E3D2BA}" type="datetimeFigureOut">
              <a:rPr lang="el-GR"/>
              <a:pPr>
                <a:defRPr/>
              </a:pPr>
              <a:t>29/5/2018</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ABD29B90-850D-4CDE-B3A8-18A0A041DB88}" type="slidenum">
              <a:rPr lang="el-GR"/>
              <a:pPr>
                <a:defRPr/>
              </a:pPr>
              <a:t>‹#›</a:t>
            </a:fld>
            <a:endParaRPr lang="el-GR"/>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A29A5A79-7E37-49C5-8285-8DB598D7B095}" type="datetimeFigureOut">
              <a:rPr lang="el-GR"/>
              <a:pPr>
                <a:defRPr/>
              </a:pPr>
              <a:t>29/5/2018</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95CEAAA5-0500-40E1-BA9A-3AEF05510CD0}" type="slidenum">
              <a:rPr lang="el-GR"/>
              <a:pPr>
                <a:defRPr/>
              </a:pPr>
              <a:t>‹#›</a:t>
            </a:fld>
            <a:endParaRPr lang="el-GR"/>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BFEEED16-11ED-4C91-94B6-C0EF4444E87D}" type="datetimeFigureOut">
              <a:rPr lang="el-GR"/>
              <a:pPr>
                <a:defRPr/>
              </a:pPr>
              <a:t>29/5/2018</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FD1421FF-A267-4A8B-A2F9-0A823D429525}" type="slidenum">
              <a:rPr lang="el-GR"/>
              <a:pPr>
                <a:defRPr/>
              </a:pPr>
              <a:t>‹#›</a:t>
            </a:fld>
            <a:endParaRPr lang="el-G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3694A162-119F-4269-947E-6A66180CD5A8}"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FD4EA96B-9655-450E-A6D4-FA4AFDA15229}" type="slidenum">
              <a:rPr lang="el-GR"/>
              <a:pPr>
                <a:defRPr/>
              </a:pPr>
              <a:t>‹#›</a:t>
            </a:fld>
            <a:endParaRPr lang="el-G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040C9423-F4DB-41CC-A80C-5440304C86AB}" type="datetimeFigureOut">
              <a:rPr lang="el-GR"/>
              <a:pPr>
                <a:defRPr/>
              </a:pPr>
              <a:t>29/5/2018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AF778467-E8B3-4BE5-8E4F-7BD7F296E76F}" type="slidenum">
              <a:rPr lang="el-GR"/>
              <a:pPr>
                <a:defRPr/>
              </a:pPr>
              <a:t>‹#›</a:t>
            </a:fld>
            <a:endParaRPr lang="el-G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D1B1F031-2317-4C33-9AC3-98857ED303E5}" type="datetimeFigureOut">
              <a:rPr lang="el-GR"/>
              <a:pPr>
                <a:defRPr/>
              </a:pPr>
              <a:t>29/5/2018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F7518793-2409-4CAC-B7E1-0C6DB2C4C219}" type="slidenum">
              <a:rPr lang="el-GR"/>
              <a:pPr>
                <a:defRPr/>
              </a:pPr>
              <a:t>‹#›</a:t>
            </a:fld>
            <a:endParaRPr lang="el-G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1CACF323-91B5-4CAB-BCC6-AF39B71CD9A0}"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23559135-9D98-41AE-AF23-98CD19D9E94B}" type="slidenum">
              <a:rPr lang="el-GR"/>
              <a:pPr>
                <a:defRPr/>
              </a:pPr>
              <a:t>‹#›</a:t>
            </a:fld>
            <a:endParaRPr lang="el-GR"/>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D7C9DAE7-A8F6-4EB5-B67C-C6B11D43B7A4}"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265469D3-3385-4511-AD50-0482DD637D25}" type="slidenum">
              <a:rPr lang="el-GR"/>
              <a:pPr>
                <a:defRPr/>
              </a:pPr>
              <a:t>‹#›</a:t>
            </a:fld>
            <a:endParaRPr lang="el-GR"/>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CA4E25D3-44DC-4FFE-947A-AE380D98C0E8}"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8B3DB782-1766-4DD8-8C13-46D7F783F6A6}" type="slidenum">
              <a:rPr lang="el-GR"/>
              <a:pPr>
                <a:defRPr/>
              </a:pPr>
              <a:t>‹#›</a:t>
            </a:fld>
            <a:endParaRPr lang="el-GR"/>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7717C79E-F22E-44D8-8454-4E86C5F3EED6}"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F44FF99-CD77-4409-9073-D61144F0EF21}" type="slidenum">
              <a:rPr lang="el-GR"/>
              <a:pPr>
                <a:defRPr/>
              </a:pPr>
              <a:t>‹#›</a:t>
            </a:fld>
            <a:endParaRPr lang="el-GR"/>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9A2E1697-7628-4B9F-9427-75108563D708}"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F4494B4D-29D0-490F-9690-129D568BC2A2}" type="slidenum">
              <a:rPr lang="el-GR"/>
              <a:pPr>
                <a:defRPr/>
              </a:pPr>
              <a:t>‹#›</a:t>
            </a:fld>
            <a:endParaRPr lang="el-GR"/>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91CA4EF7-4227-4D83-ACBD-45AC08AB576A}" type="datetimeFigureOut">
              <a:rPr lang="el-GR"/>
              <a:pPr>
                <a:defRPr/>
              </a:pPr>
              <a:t>29/5/2018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67C9970D-0E3E-47CC-BD2D-459428EC06DF}" type="slidenum">
              <a:rPr lang="el-GR"/>
              <a:pPr>
                <a:defRPr/>
              </a:pPr>
              <a:t>‹#›</a:t>
            </a:fld>
            <a:endParaRPr lang="el-GR"/>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DC8A7E54-B26E-49CD-85BF-8F3E5C7313A2}" type="datetimeFigureOut">
              <a:rPr lang="el-GR"/>
              <a:pPr>
                <a:defRPr/>
              </a:pPr>
              <a:t>29/5/2018</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601E316E-B6CC-4CD1-82FF-4AC1CC884DA0}" type="slidenum">
              <a:rPr lang="el-GR"/>
              <a:pPr>
                <a:defRPr/>
              </a:pPr>
              <a:t>‹#›</a:t>
            </a:fld>
            <a:endParaRPr lang="el-GR"/>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50890C64-4F7A-4B74-B705-12A6E6437C7C}" type="datetimeFigureOut">
              <a:rPr lang="el-GR"/>
              <a:pPr>
                <a:defRPr/>
              </a:pPr>
              <a:t>29/5/2018</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3FCCBA69-A929-41CD-86D1-FBB3491B2873}" type="slidenum">
              <a:rPr lang="el-GR"/>
              <a:pPr>
                <a:defRPr/>
              </a:pPr>
              <a:t>‹#›</a:t>
            </a:fld>
            <a:endParaRPr lang="el-G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54D2B69A-CFA9-4637-8DFC-FC78775A4D34}" type="datetimeFigureOut">
              <a:rPr lang="el-GR"/>
              <a:pPr>
                <a:defRPr/>
              </a:pPr>
              <a:t>29/5/2018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0D122300-793C-40CD-9991-D42E85BF73A7}" type="slidenum">
              <a:rPr lang="el-GR"/>
              <a:pPr>
                <a:defRPr/>
              </a:pPr>
              <a:t>‹#›</a:t>
            </a:fld>
            <a:endParaRPr lang="el-GR"/>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9F7BABA7-7BC2-42B2-9039-9FDA9C6196EE}" type="datetimeFigureOut">
              <a:rPr lang="el-GR"/>
              <a:pPr>
                <a:defRPr/>
              </a:pPr>
              <a:t>29/5/2018</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E6E5CA3A-2095-4460-AEB1-1EAAD20F5887}" type="slidenum">
              <a:rPr lang="el-GR"/>
              <a:pPr>
                <a:defRPr/>
              </a:pPr>
              <a:t>‹#›</a:t>
            </a:fld>
            <a:endParaRPr lang="el-GR"/>
          </a:p>
        </p:txBody>
      </p:sp>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547493D6-C096-43FB-A513-E9A9E9FC4059}" type="datetimeFigureOut">
              <a:rPr lang="el-GR"/>
              <a:pPr>
                <a:defRPr/>
              </a:pPr>
              <a:t>29/5/2018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0A8458A2-43DA-41C7-9B45-3183458062DA}" type="slidenum">
              <a:rPr lang="el-GR"/>
              <a:pPr>
                <a:defRPr/>
              </a:pPr>
              <a:t>‹#›</a:t>
            </a:fld>
            <a:endParaRPr lang="el-GR"/>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CFA4E113-7442-4563-A500-7DF137B24BD0}" type="datetimeFigureOut">
              <a:rPr lang="el-GR"/>
              <a:pPr>
                <a:defRPr/>
              </a:pPr>
              <a:t>29/5/2018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9504FD0D-B2B3-4B8E-89B0-3CCCD5CFC462}" type="slidenum">
              <a:rPr lang="el-GR"/>
              <a:pPr>
                <a:defRPr/>
              </a:pPr>
              <a:t>‹#›</a:t>
            </a:fld>
            <a:endParaRPr lang="el-GR"/>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42ADF5C0-E066-408B-AFA9-E5157304BBD8}"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A7D64533-F3DC-4CB3-AB43-9C7B46BB2A82}" type="slidenum">
              <a:rPr lang="el-GR"/>
              <a:pPr>
                <a:defRPr/>
              </a:pPr>
              <a:t>‹#›</a:t>
            </a:fld>
            <a:endParaRPr lang="el-GR"/>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0CE405E5-D2BC-4827-8807-318826DC0CE4}"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EBAD94DC-C4EF-4FCB-9F68-5404A0FC2B85}" type="slidenum">
              <a:rPr lang="el-GR"/>
              <a:pPr>
                <a:defRPr/>
              </a:pPr>
              <a:t>‹#›</a:t>
            </a:fld>
            <a:endParaRPr lang="el-GR"/>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62C9EB2D-479A-439F-8AB5-B43DC93E4633}"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49B86C2C-CB02-4DAA-BADB-0E3121CE7CA0}" type="slidenum">
              <a:rPr lang="el-GR"/>
              <a:pPr>
                <a:defRPr/>
              </a:pPr>
              <a:t>‹#›</a:t>
            </a:fld>
            <a:endParaRPr lang="el-GR"/>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0E02F9E3-890F-4B04-BFA2-7C162C57A5CE}"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22DEC38E-0ECC-4A61-89D0-54BC225E95A5}" type="slidenum">
              <a:rPr lang="el-GR"/>
              <a:pPr>
                <a:defRPr/>
              </a:pPr>
              <a:t>‹#›</a:t>
            </a:fld>
            <a:endParaRPr lang="el-GR"/>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596AC035-C7A7-4F04-AC3B-B07CB2D70E47}"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2F85006A-ADD3-43AE-B980-DF99434A0A7B}" type="slidenum">
              <a:rPr lang="el-GR"/>
              <a:pPr>
                <a:defRPr/>
              </a:pPr>
              <a:t>‹#›</a:t>
            </a:fld>
            <a:endParaRPr lang="el-GR"/>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4F48F8E1-91A1-40DD-89B0-386B7B671738}" type="datetimeFigureOut">
              <a:rPr lang="el-GR"/>
              <a:pPr>
                <a:defRPr/>
              </a:pPr>
              <a:t>29/5/2018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5AE9ED5A-2EAF-4803-A940-510C87EBABA7}" type="slidenum">
              <a:rPr lang="el-GR"/>
              <a:pPr>
                <a:defRPr/>
              </a:pPr>
              <a:t>‹#›</a:t>
            </a:fld>
            <a:endParaRPr lang="el-GR"/>
          </a:p>
        </p:txBody>
      </p:sp>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46E97ECE-5DFF-431F-8A63-0560ACD0320B}" type="datetimeFigureOut">
              <a:rPr lang="el-GR"/>
              <a:pPr>
                <a:defRPr/>
              </a:pPr>
              <a:t>29/5/2018</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1A113C04-82AF-431D-A29E-1A56D24E7FA0}" type="slidenum">
              <a:rPr lang="el-GR"/>
              <a:pPr>
                <a:defRPr/>
              </a:pPr>
              <a:t>‹#›</a:t>
            </a:fld>
            <a:endParaRPr lang="el-G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CDBFB3BE-4C11-4919-96EA-2595C6988898}" type="datetimeFigureOut">
              <a:rPr lang="el-GR"/>
              <a:pPr>
                <a:defRPr/>
              </a:pPr>
              <a:t>29/5/2018</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D06E45F9-660A-43AA-9979-0FE0FF3F6D32}" type="slidenum">
              <a:rPr lang="el-GR"/>
              <a:pPr>
                <a:defRPr/>
              </a:pPr>
              <a:t>‹#›</a:t>
            </a:fld>
            <a:endParaRPr lang="el-GR"/>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CB1C6AD3-589D-400A-8E5C-7DB5E685FF83}" type="datetimeFigureOut">
              <a:rPr lang="el-GR"/>
              <a:pPr>
                <a:defRPr/>
              </a:pPr>
              <a:t>29/5/2018</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29E46082-3606-4D3D-BCAC-B38533DB4A05}" type="slidenum">
              <a:rPr lang="el-GR"/>
              <a:pPr>
                <a:defRPr/>
              </a:pPr>
              <a:t>‹#›</a:t>
            </a:fld>
            <a:endParaRPr lang="el-GR"/>
          </a:p>
        </p:txBody>
      </p:sp>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E2B20279-E519-4386-9CFE-86C273D32021}" type="datetimeFigureOut">
              <a:rPr lang="el-GR"/>
              <a:pPr>
                <a:defRPr/>
              </a:pPr>
              <a:t>29/5/2018</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14E79C15-B500-4899-BF56-87187135A336}" type="slidenum">
              <a:rPr lang="el-GR"/>
              <a:pPr>
                <a:defRPr/>
              </a:pPr>
              <a:t>‹#›</a:t>
            </a:fld>
            <a:endParaRPr lang="el-GR"/>
          </a:p>
        </p:txBody>
      </p:sp>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9D0EE300-6E08-4ABD-AABA-BA045025D8E7}" type="datetimeFigureOut">
              <a:rPr lang="el-GR"/>
              <a:pPr>
                <a:defRPr/>
              </a:pPr>
              <a:t>29/5/2018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3FCC6E2C-C2B5-4406-B8D4-23D6ED4DCFD6}" type="slidenum">
              <a:rPr lang="el-GR"/>
              <a:pPr>
                <a:defRPr/>
              </a:pPr>
              <a:t>‹#›</a:t>
            </a:fld>
            <a:endParaRPr lang="el-GR"/>
          </a:p>
        </p:txBody>
      </p:sp>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3B19F7F7-299D-4CF4-9547-D96299E7A6B0}" type="datetimeFigureOut">
              <a:rPr lang="el-GR"/>
              <a:pPr>
                <a:defRPr/>
              </a:pPr>
              <a:t>29/5/2018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F4482B22-78E7-4D02-8CD7-6B57CB270908}" type="slidenum">
              <a:rPr lang="el-GR"/>
              <a:pPr>
                <a:defRPr/>
              </a:pPr>
              <a:t>‹#›</a:t>
            </a:fld>
            <a:endParaRPr lang="el-GR"/>
          </a:p>
        </p:txBody>
      </p:sp>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15B16CAA-8A66-4D21-8ADB-3D1E96C6C745}"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0802E2F-62DD-4523-BA29-2052775DEB01}" type="slidenum">
              <a:rPr lang="el-GR"/>
              <a:pPr>
                <a:defRPr/>
              </a:pPr>
              <a:t>‹#›</a:t>
            </a:fld>
            <a:endParaRPr lang="el-GR"/>
          </a:p>
        </p:txBody>
      </p:sp>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8918702A-236C-4424-B33F-4121C0ADC6AD}"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6A07A325-E1BE-4C93-A55B-AAA5BD814D93}" type="slidenum">
              <a:rPr lang="el-GR"/>
              <a:pPr>
                <a:defRPr/>
              </a:pPr>
              <a:t>‹#›</a:t>
            </a:fld>
            <a:endParaRPr lang="el-GR"/>
          </a:p>
        </p:txBody>
      </p:sp>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D5578D58-2766-4F00-A94D-EB83400E602F}"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F48BF6C-6FD3-4C27-9380-290571D1375A}" type="slidenum">
              <a:rPr lang="el-GR"/>
              <a:pPr>
                <a:defRPr/>
              </a:pPr>
              <a:t>‹#›</a:t>
            </a:fld>
            <a:endParaRPr lang="el-GR"/>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C27BB1AF-8221-4653-8D3E-EEAC4B9EAA8B}"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A6E42289-95BD-4DD9-A71F-C3BDE47A7724}" type="slidenum">
              <a:rPr lang="el-GR"/>
              <a:pPr>
                <a:defRPr/>
              </a:pPr>
              <a:t>‹#›</a:t>
            </a:fld>
            <a:endParaRPr lang="el-GR"/>
          </a:p>
        </p:txBody>
      </p:sp>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21A0D53E-5306-4176-AC58-405053264327}"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38A4803D-4B75-4739-8F6F-97EE0468DBCC}" type="slidenum">
              <a:rPr lang="el-GR"/>
              <a:pPr>
                <a:defRPr/>
              </a:pPr>
              <a:t>‹#›</a:t>
            </a:fld>
            <a:endParaRPr lang="el-GR"/>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006873A5-2FD9-445F-935F-3335B6E70B74}" type="datetimeFigureOut">
              <a:rPr lang="el-GR"/>
              <a:pPr>
                <a:defRPr/>
              </a:pPr>
              <a:t>29/5/2018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18E65935-F68D-4740-95D2-6A5055E65B7B}" type="slidenum">
              <a:rPr lang="el-GR"/>
              <a:pPr>
                <a:defRPr/>
              </a:pPr>
              <a:t>‹#›</a:t>
            </a:fld>
            <a:endParaRPr lang="el-G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011C6E95-FD72-4102-9C6D-7BE2F9FEA360}" type="datetimeFigureOut">
              <a:rPr lang="el-GR"/>
              <a:pPr>
                <a:defRPr/>
              </a:pPr>
              <a:t>29/5/2018</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C341F7DB-9F13-425E-AF03-B569EB31A9B0}" type="slidenum">
              <a:rPr lang="el-GR"/>
              <a:pPr>
                <a:defRPr/>
              </a:pPr>
              <a:t>‹#›</a:t>
            </a:fld>
            <a:endParaRPr lang="el-GR"/>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C50555F9-2B12-48A5-9977-24D1C6E65F6A}" type="datetimeFigureOut">
              <a:rPr lang="el-GR"/>
              <a:pPr>
                <a:defRPr/>
              </a:pPr>
              <a:t>29/5/2018</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838FFF6F-84D7-4F93-9726-C1338BC62291}" type="slidenum">
              <a:rPr lang="el-GR"/>
              <a:pPr>
                <a:defRPr/>
              </a:pPr>
              <a:t>‹#›</a:t>
            </a:fld>
            <a:endParaRPr lang="el-GR"/>
          </a:p>
        </p:txBody>
      </p:sp>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AB0BCE4E-0438-44BF-8C67-6CEDD1D4CC31}" type="datetimeFigureOut">
              <a:rPr lang="el-GR"/>
              <a:pPr>
                <a:defRPr/>
              </a:pPr>
              <a:t>29/5/2018</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081C51F2-1518-4D4F-B5F0-F2F581E077C8}" type="slidenum">
              <a:rPr lang="el-GR"/>
              <a:pPr>
                <a:defRPr/>
              </a:pPr>
              <a:t>‹#›</a:t>
            </a:fld>
            <a:endParaRPr lang="el-GR"/>
          </a:p>
        </p:txBody>
      </p:sp>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1A39ECD4-FBDB-4763-9AE9-BB50BFB600F4}" type="datetimeFigureOut">
              <a:rPr lang="el-GR"/>
              <a:pPr>
                <a:defRPr/>
              </a:pPr>
              <a:t>29/5/2018</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87BCD382-D11D-4330-BDD9-D4DF39E780CE}" type="slidenum">
              <a:rPr lang="el-GR"/>
              <a:pPr>
                <a:defRPr/>
              </a:pPr>
              <a:t>‹#›</a:t>
            </a:fld>
            <a:endParaRPr lang="el-GR"/>
          </a:p>
        </p:txBody>
      </p:sp>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C451F358-608F-47C8-B145-3CAA493DD6D4}" type="datetimeFigureOut">
              <a:rPr lang="el-GR"/>
              <a:pPr>
                <a:defRPr/>
              </a:pPr>
              <a:t>29/5/2018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232A047C-E62F-47AD-93ED-989C4510D346}" type="slidenum">
              <a:rPr lang="el-GR"/>
              <a:pPr>
                <a:defRPr/>
              </a:pPr>
              <a:t>‹#›</a:t>
            </a:fld>
            <a:endParaRPr lang="el-GR"/>
          </a:p>
        </p:txBody>
      </p:sp>
    </p:spTree>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3CDF96EF-EB8D-4481-A746-1B7C8DCD67AE}" type="datetimeFigureOut">
              <a:rPr lang="el-GR"/>
              <a:pPr>
                <a:defRPr/>
              </a:pPr>
              <a:t>29/5/2018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BF95C236-4C95-4D30-98FC-2B8C542FF206}" type="slidenum">
              <a:rPr lang="el-GR"/>
              <a:pPr>
                <a:defRPr/>
              </a:pPr>
              <a:t>‹#›</a:t>
            </a:fld>
            <a:endParaRPr lang="el-GR"/>
          </a:p>
        </p:txBody>
      </p:sp>
    </p:spTree>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6BEAB4A5-1C58-438E-8168-3767B4381318}"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ED11023-B732-4874-82E4-CC4847CBEC88}" type="slidenum">
              <a:rPr lang="el-GR"/>
              <a:pPr>
                <a:defRPr/>
              </a:pPr>
              <a:t>‹#›</a:t>
            </a:fld>
            <a:endParaRPr lang="el-GR"/>
          </a:p>
        </p:txBody>
      </p:sp>
    </p:spTree>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B9506BFE-D768-40FC-A4C0-A3C457B4C370}" type="datetimeFigureOut">
              <a:rPr lang="el-GR"/>
              <a:pPr>
                <a:defRPr/>
              </a:pPr>
              <a:t>29/5/2018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FC2E22C4-5C37-4ADB-B639-CF7FC1A2E96D}" type="slidenum">
              <a:rPr lang="el-GR"/>
              <a:pPr>
                <a:defRPr/>
              </a:pPr>
              <a:t>‹#›</a:t>
            </a:fld>
            <a:endParaRPr lang="el-G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796E8E78-36DC-45E7-A52B-5E6368D19AD6}" type="datetimeFigureOut">
              <a:rPr lang="el-GR"/>
              <a:pPr>
                <a:defRPr/>
              </a:pPr>
              <a:t>29/5/2018</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11FA1A95-D6E4-41A3-B869-63718E8042E5}" type="slidenum">
              <a:rPr lang="el-GR"/>
              <a:pPr>
                <a:defRPr/>
              </a:pPr>
              <a:t>‹#›</a:t>
            </a:fld>
            <a:endParaRPr lang="el-G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B288EDEB-BD33-4C28-B0B7-86EF5082E9C6}" type="datetimeFigureOut">
              <a:rPr lang="el-GR"/>
              <a:pPr>
                <a:defRPr/>
              </a:pPr>
              <a:t>29/5/2018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F5FA968A-305F-4CE3-A04D-F2FD6DFA2C5F}" type="slidenum">
              <a:rPr lang="el-GR"/>
              <a:pPr>
                <a:defRPr/>
              </a:pPr>
              <a:t>‹#›</a:t>
            </a:fld>
            <a:endParaRPr lang="el-G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78FB11B9-2D48-448B-8700-2B2F0F00639A}" type="datetimeFigureOut">
              <a:rPr lang="el-GR"/>
              <a:pPr>
                <a:defRPr/>
              </a:pPr>
              <a:t>29/5/2018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08517A42-4270-482E-B50B-0F8CE3A08F40}" type="slidenum">
              <a:rPr lang="el-GR"/>
              <a:pPr>
                <a:defRPr/>
              </a:pPr>
              <a:t>‹#›</a:t>
            </a:fld>
            <a:endParaRPr lang="el-G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defRPr>
            </a:lvl1pPr>
          </a:lstStyle>
          <a:p>
            <a:pPr>
              <a:defRPr/>
            </a:pPr>
            <a:fld id="{1D4B5B42-3A15-4BB2-B6D2-CFCAA03BF102}" type="datetimeFigureOut">
              <a:rPr lang="el-GR"/>
              <a:pPr>
                <a:defRPr/>
              </a:pPr>
              <a:t>29/5/2018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defRPr>
            </a:lvl1pPr>
          </a:lstStyle>
          <a:p>
            <a:pPr>
              <a:defRPr/>
            </a:pPr>
            <a:fld id="{4F55BEEA-A561-4AA6-B111-94FD3787BC93}" type="slidenum">
              <a:rPr lang="el-GR"/>
              <a:pPr>
                <a:defRPr/>
              </a:pPr>
              <a:t>‹#›</a:t>
            </a:fld>
            <a:endParaRPr lang="el-GR"/>
          </a:p>
        </p:txBody>
      </p:sp>
    </p:spTree>
  </p:cSld>
  <p:clrMap bg1="dk1" tx1="lt1" bg2="dk2" tx2="lt2" accent1="accent1" accent2="accent2" accent3="accent3" accent4="accent4" accent5="accent5" accent6="accent6" hlink="hlink" folHlink="folHlink"/>
  <p:sldLayoutIdLst>
    <p:sldLayoutId id="2147483803" r:id="rId1"/>
    <p:sldLayoutId id="2147483802" r:id="rId2"/>
    <p:sldLayoutId id="2147483801" r:id="rId3"/>
    <p:sldLayoutId id="2147483800" r:id="rId4"/>
    <p:sldLayoutId id="2147483799" r:id="rId5"/>
    <p:sldLayoutId id="2147483798" r:id="rId6"/>
    <p:sldLayoutId id="2147483797" r:id="rId7"/>
    <p:sldLayoutId id="2147483796" r:id="rId8"/>
    <p:sldLayoutId id="2147483795" r:id="rId9"/>
    <p:sldLayoutId id="2147483794" r:id="rId10"/>
    <p:sldLayoutId id="2147483793"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314"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3315"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defRPr>
            </a:lvl1pPr>
          </a:lstStyle>
          <a:p>
            <a:pPr>
              <a:defRPr/>
            </a:pPr>
            <a:fld id="{C4AEDA83-3B32-487C-AA7B-138EC202E8BA}" type="datetimeFigureOut">
              <a:rPr lang="el-GR"/>
              <a:pPr>
                <a:defRPr/>
              </a:pPr>
              <a:t>29/5/2018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defRPr>
            </a:lvl1pPr>
          </a:lstStyle>
          <a:p>
            <a:pPr>
              <a:defRPr/>
            </a:pPr>
            <a:fld id="{B92194EA-6B51-438B-B61D-BDAB4D993C94}" type="slidenum">
              <a:rPr lang="el-GR"/>
              <a:pPr>
                <a:defRPr/>
              </a:pPr>
              <a:t>‹#›</a:t>
            </a:fld>
            <a:endParaRPr lang="el-GR"/>
          </a:p>
        </p:txBody>
      </p:sp>
    </p:spTree>
  </p:cSld>
  <p:clrMap bg1="dk1" tx1="lt1" bg2="dk2" tx2="lt2" accent1="accent1" accent2="accent2" accent3="accent3" accent4="accent4" accent5="accent5" accent6="accent6" hlink="hlink" folHlink="folHlink"/>
  <p:sldLayoutIdLst>
    <p:sldLayoutId id="2147483814" r:id="rId1"/>
    <p:sldLayoutId id="2147483813" r:id="rId2"/>
    <p:sldLayoutId id="2147483812" r:id="rId3"/>
    <p:sldLayoutId id="2147483811" r:id="rId4"/>
    <p:sldLayoutId id="2147483810" r:id="rId5"/>
    <p:sldLayoutId id="2147483809" r:id="rId6"/>
    <p:sldLayoutId id="2147483808" r:id="rId7"/>
    <p:sldLayoutId id="2147483807" r:id="rId8"/>
    <p:sldLayoutId id="2147483806" r:id="rId9"/>
    <p:sldLayoutId id="2147483805" r:id="rId10"/>
    <p:sldLayoutId id="2147483804"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5602"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25603"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defRPr>
            </a:lvl1pPr>
          </a:lstStyle>
          <a:p>
            <a:pPr>
              <a:defRPr/>
            </a:pPr>
            <a:fld id="{534EF2EA-3067-461F-81D7-74D9E0330B1E}" type="datetimeFigureOut">
              <a:rPr lang="el-GR"/>
              <a:pPr>
                <a:defRPr/>
              </a:pPr>
              <a:t>29/5/2018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defRPr>
            </a:lvl1pPr>
          </a:lstStyle>
          <a:p>
            <a:pPr>
              <a:defRPr/>
            </a:pPr>
            <a:fld id="{AD4614C7-E3F7-4396-A5F9-92C77E6FD4BF}" type="slidenum">
              <a:rPr lang="el-GR"/>
              <a:pPr>
                <a:defRPr/>
              </a:pPr>
              <a:t>‹#›</a:t>
            </a:fld>
            <a:endParaRPr lang="el-GR"/>
          </a:p>
        </p:txBody>
      </p:sp>
    </p:spTree>
  </p:cSld>
  <p:clrMap bg1="dk1" tx1="lt1" bg2="dk2" tx2="lt2" accent1="accent1" accent2="accent2" accent3="accent3" accent4="accent4" accent5="accent5" accent6="accent6" hlink="hlink" folHlink="folHlink"/>
  <p:sldLayoutIdLst>
    <p:sldLayoutId id="2147483825" r:id="rId1"/>
    <p:sldLayoutId id="2147483824" r:id="rId2"/>
    <p:sldLayoutId id="2147483823" r:id="rId3"/>
    <p:sldLayoutId id="2147483822" r:id="rId4"/>
    <p:sldLayoutId id="2147483821" r:id="rId5"/>
    <p:sldLayoutId id="2147483820" r:id="rId6"/>
    <p:sldLayoutId id="2147483819" r:id="rId7"/>
    <p:sldLayoutId id="2147483818" r:id="rId8"/>
    <p:sldLayoutId id="2147483817" r:id="rId9"/>
    <p:sldLayoutId id="2147483816" r:id="rId10"/>
    <p:sldLayoutId id="2147483815"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50178"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50179"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defRPr>
            </a:lvl1pPr>
          </a:lstStyle>
          <a:p>
            <a:pPr>
              <a:defRPr/>
            </a:pPr>
            <a:fld id="{0E8F1289-355A-4751-B11E-B2B4B9EAD45E}" type="datetimeFigureOut">
              <a:rPr lang="el-GR"/>
              <a:pPr>
                <a:defRPr/>
              </a:pPr>
              <a:t>29/5/2018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defRPr>
            </a:lvl1pPr>
          </a:lstStyle>
          <a:p>
            <a:pPr>
              <a:defRPr/>
            </a:pPr>
            <a:fld id="{83F24B0C-5CB7-4280-9513-3A927BFA7282}" type="slidenum">
              <a:rPr lang="el-GR"/>
              <a:pPr>
                <a:defRPr/>
              </a:pPr>
              <a:t>‹#›</a:t>
            </a:fld>
            <a:endParaRPr lang="el-GR"/>
          </a:p>
        </p:txBody>
      </p:sp>
    </p:spTree>
  </p:cSld>
  <p:clrMap bg1="dk1" tx1="lt1" bg2="dk2" tx2="lt2" accent1="accent1" accent2="accent2" accent3="accent3" accent4="accent4" accent5="accent5" accent6="accent6" hlink="hlink" folHlink="folHlink"/>
  <p:sldLayoutIdLst>
    <p:sldLayoutId id="2147483847" r:id="rId1"/>
    <p:sldLayoutId id="2147483846" r:id="rId2"/>
    <p:sldLayoutId id="2147483845" r:id="rId3"/>
    <p:sldLayoutId id="2147483844" r:id="rId4"/>
    <p:sldLayoutId id="2147483843" r:id="rId5"/>
    <p:sldLayoutId id="2147483842" r:id="rId6"/>
    <p:sldLayoutId id="2147483841" r:id="rId7"/>
    <p:sldLayoutId id="2147483840" r:id="rId8"/>
    <p:sldLayoutId id="2147483839" r:id="rId9"/>
    <p:sldLayoutId id="2147483838" r:id="rId10"/>
    <p:sldLayoutId id="2147483837"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7042"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87043"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defRPr>
            </a:lvl1pPr>
          </a:lstStyle>
          <a:p>
            <a:pPr>
              <a:defRPr/>
            </a:pPr>
            <a:fld id="{140CA0C3-1A09-408B-BB5E-AD90A7564165}" type="datetimeFigureOut">
              <a:rPr lang="el-GR"/>
              <a:pPr>
                <a:defRPr/>
              </a:pPr>
              <a:t>29/5/2018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defRPr>
            </a:lvl1pPr>
          </a:lstStyle>
          <a:p>
            <a:pPr>
              <a:defRPr/>
            </a:pPr>
            <a:fld id="{9121A85C-DAE2-4297-9A41-0B5E2188F251}" type="slidenum">
              <a:rPr lang="el-GR"/>
              <a:pPr>
                <a:defRPr/>
              </a:pPr>
              <a:t>‹#›</a:t>
            </a:fld>
            <a:endParaRPr lang="el-GR"/>
          </a:p>
        </p:txBody>
      </p:sp>
    </p:spTree>
  </p:cSld>
  <p:clrMap bg1="dk1" tx1="lt1" bg2="dk2" tx2="lt2" accent1="accent1" accent2="accent2" accent3="accent3" accent4="accent4" accent5="accent5" accent6="accent6" hlink="hlink" folHlink="folHlink"/>
  <p:sldLayoutIdLst>
    <p:sldLayoutId id="2147483880" r:id="rId1"/>
    <p:sldLayoutId id="2147483879" r:id="rId2"/>
    <p:sldLayoutId id="2147483878" r:id="rId3"/>
    <p:sldLayoutId id="2147483877" r:id="rId4"/>
    <p:sldLayoutId id="2147483876" r:id="rId5"/>
    <p:sldLayoutId id="2147483875" r:id="rId6"/>
    <p:sldLayoutId id="2147483874" r:id="rId7"/>
    <p:sldLayoutId id="2147483873" r:id="rId8"/>
    <p:sldLayoutId id="2147483872" r:id="rId9"/>
    <p:sldLayoutId id="2147483871" r:id="rId10"/>
    <p:sldLayoutId id="2147483870"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6194"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36195"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defRPr>
            </a:lvl1pPr>
          </a:lstStyle>
          <a:p>
            <a:pPr>
              <a:defRPr/>
            </a:pPr>
            <a:fld id="{EE685B04-F26E-43D7-8015-FE176DB33EA4}" type="datetimeFigureOut">
              <a:rPr lang="el-GR"/>
              <a:pPr>
                <a:defRPr/>
              </a:pPr>
              <a:t>29/5/2018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defRPr>
            </a:lvl1pPr>
          </a:lstStyle>
          <a:p>
            <a:pPr>
              <a:defRPr/>
            </a:pPr>
            <a:fld id="{F43A0C9D-8690-4A2F-AB2A-0782F9E432A0}" type="slidenum">
              <a:rPr lang="el-GR"/>
              <a:pPr>
                <a:defRPr/>
              </a:pPr>
              <a:t>‹#›</a:t>
            </a:fld>
            <a:endParaRPr lang="el-GR"/>
          </a:p>
        </p:txBody>
      </p:sp>
    </p:spTree>
  </p:cSld>
  <p:clrMap bg1="dk1" tx1="lt1" bg2="dk2" tx2="lt2" accent1="accent1" accent2="accent2" accent3="accent3" accent4="accent4" accent5="accent5" accent6="accent6" hlink="hlink" folHlink="folHlink"/>
  <p:sldLayoutIdLst>
    <p:sldLayoutId id="2147483924" r:id="rId1"/>
    <p:sldLayoutId id="2147483923" r:id="rId2"/>
    <p:sldLayoutId id="2147483922" r:id="rId3"/>
    <p:sldLayoutId id="2147483921" r:id="rId4"/>
    <p:sldLayoutId id="2147483920" r:id="rId5"/>
    <p:sldLayoutId id="2147483919" r:id="rId6"/>
    <p:sldLayoutId id="2147483918" r:id="rId7"/>
    <p:sldLayoutId id="2147483917" r:id="rId8"/>
    <p:sldLayoutId id="2147483916" r:id="rId9"/>
    <p:sldLayoutId id="2147483915" r:id="rId10"/>
    <p:sldLayoutId id="2147483914"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audio" Target="file:///F:\&#900;&#914;%20&#915;&#965;&#956;&#957;&#945;&#963;&#943;&#959;&#965;\&#932;&#959;%20&#957;&#951;&#963;&#943;%20&#964;&#969;&#957;%20&#963;&#965;&#957;&#945;&#953;&#963;&#952;&#951;&#956;&#940;&#964;&#969;&#957;&#924;&#940;&#957;&#959;&#962;%20&#935;&#945;&#964;&#950;&#953;&#948;&#940;&#954;&#953;&#962;.mp3"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9505" name="3 - Εικόνα" descr="εικονα καραβι.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49506" name="1 - Τίτλος"/>
          <p:cNvSpPr>
            <a:spLocks noGrp="1"/>
          </p:cNvSpPr>
          <p:nvPr>
            <p:ph type="ctrTitle"/>
          </p:nvPr>
        </p:nvSpPr>
        <p:spPr>
          <a:xfrm>
            <a:off x="1043608" y="764704"/>
            <a:ext cx="7458075" cy="1285875"/>
          </a:xfrm>
        </p:spPr>
        <p:txBody>
          <a:bodyPr/>
          <a:lstStyle/>
          <a:p>
            <a:pPr eaLnBrk="1" hangingPunct="1"/>
            <a:r>
              <a:rPr lang="en-US" sz="4800" dirty="0" smtClean="0">
                <a:latin typeface="Book Antiqua" pitchFamily="18" charset="0"/>
              </a:rPr>
              <a:t>H</a:t>
            </a:r>
            <a:r>
              <a:rPr lang="el-GR" sz="4800" dirty="0" smtClean="0">
                <a:latin typeface="Book Antiqua" pitchFamily="18" charset="0"/>
              </a:rPr>
              <a:t> </a:t>
            </a:r>
            <a:r>
              <a:rPr lang="en-US" sz="4800" dirty="0" smtClean="0">
                <a:latin typeface="Arial" charset="0"/>
              </a:rPr>
              <a:t>B’ </a:t>
            </a:r>
            <a:r>
              <a:rPr lang="el-GR" sz="4800" dirty="0" smtClean="0">
                <a:latin typeface="Arial" charset="0"/>
              </a:rPr>
              <a:t>τάξη του </a:t>
            </a:r>
            <a:r>
              <a:rPr lang="el-GR" sz="4800" dirty="0" smtClean="0">
                <a:latin typeface="Book Antiqua" pitchFamily="18" charset="0"/>
              </a:rPr>
              <a:t>1</a:t>
            </a:r>
            <a:r>
              <a:rPr lang="el-GR" sz="4800" baseline="30000" dirty="0" smtClean="0">
                <a:latin typeface="Book Antiqua" pitchFamily="18" charset="0"/>
              </a:rPr>
              <a:t>ο</a:t>
            </a:r>
            <a:r>
              <a:rPr lang="el-GR" sz="4800" baseline="30000" dirty="0" smtClean="0">
                <a:latin typeface="Arial" charset="0"/>
              </a:rPr>
              <a:t>υ</a:t>
            </a:r>
            <a:r>
              <a:rPr lang="el-GR" sz="4800" dirty="0" smtClean="0">
                <a:latin typeface="Arial" charset="0"/>
              </a:rPr>
              <a:t> </a:t>
            </a:r>
            <a:r>
              <a:rPr lang="el-GR" sz="4800" dirty="0" smtClean="0">
                <a:latin typeface="Book Antiqua" pitchFamily="18" charset="0"/>
              </a:rPr>
              <a:t>Γυμνασ</a:t>
            </a:r>
            <a:r>
              <a:rPr lang="el-GR" sz="4800" dirty="0" smtClean="0">
                <a:latin typeface="Arial" charset="0"/>
              </a:rPr>
              <a:t>ίου </a:t>
            </a:r>
            <a:r>
              <a:rPr lang="el-GR" sz="4800" dirty="0" smtClean="0">
                <a:latin typeface="Book Antiqua" pitchFamily="18" charset="0"/>
              </a:rPr>
              <a:t>Ανατολής παρουσιάζει</a:t>
            </a:r>
          </a:p>
        </p:txBody>
      </p:sp>
      <p:sp>
        <p:nvSpPr>
          <p:cNvPr id="149507" name="2 - Υπότιτλος"/>
          <p:cNvSpPr>
            <a:spLocks noGrp="1"/>
          </p:cNvSpPr>
          <p:nvPr>
            <p:ph type="subTitle" idx="1"/>
          </p:nvPr>
        </p:nvSpPr>
        <p:spPr>
          <a:xfrm>
            <a:off x="1643063" y="4572000"/>
            <a:ext cx="6043612" cy="2038350"/>
          </a:xfrm>
        </p:spPr>
        <p:txBody>
          <a:bodyPr/>
          <a:lstStyle/>
          <a:p>
            <a:pPr eaLnBrk="1" hangingPunct="1"/>
            <a:r>
              <a:rPr lang="el-GR" smtClean="0">
                <a:solidFill>
                  <a:srgbClr val="FFFFFF"/>
                </a:solidFill>
                <a:latin typeface="Arial" charset="0"/>
              </a:rPr>
              <a:t>Εμείς νοιαζόμαστε για τα συναισθήματά μας</a:t>
            </a:r>
          </a:p>
        </p:txBody>
      </p:sp>
      <p:pic>
        <p:nvPicPr>
          <p:cNvPr id="9" name="Το νησί των συναισθημάτωνΜάνος Χατζιδάκις.mp3">
            <a:hlinkClick r:id="" action="ppaction://media"/>
          </p:cNvPr>
          <p:cNvPicPr>
            <a:picLocks noRot="1" noChangeAspect="1"/>
          </p:cNvPicPr>
          <p:nvPr>
            <a:audioFile r:link="rId1"/>
          </p:nvPr>
        </p:nvPicPr>
        <p:blipFill>
          <a:blip r:embed="rId4" cstate="print"/>
          <a:srcRect/>
          <a:stretch>
            <a:fillRect/>
          </a:stretch>
        </p:blipFill>
        <p:spPr bwMode="auto">
          <a:xfrm>
            <a:off x="214313" y="6286500"/>
            <a:ext cx="304800" cy="3048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12">
                <p:cTn id="7" repeatCount="indefinite" fill="hold" display="0">
                  <p:stCondLst>
                    <p:cond delay="indefinite"/>
                  </p:stCondLst>
                  <p:endCondLst>
                    <p:cond evt="onPrev" delay="0">
                      <p:tgtEl>
                        <p:sldTgt/>
                      </p:tgtEl>
                    </p:cond>
                    <p:cond evt="onStopAudio" delay="0">
                      <p:tgtEl>
                        <p:sldTgt/>
                      </p:tgtEl>
                    </p:cond>
                  </p:endCondLst>
                </p:cTn>
                <p:tgtEl>
                  <p:spTgt spid="9"/>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Πολλές φορές οι γονείς νομίζουν ότι μπορούν να μας βοηθήσουν αλλά δεν ξέρουμε αν κατανοούν πάντα πραγματικά τι μας συμβαίνει. Νομίζουμε ότι όλοι πιστεύουν ότι σύντομα το πρόβλημα του άγχους θα λυθεί ή θα ξεπεραστεί. Οι καθηγητές, από την άλλη, δεν φαίνεται να βοηθούν κι αυτοί πολύ, συνήθως είναι επικριτικοί, αυστηροί και </a:t>
            </a:r>
            <a:r>
              <a:rPr lang="el-GR" dirty="0" err="1" smtClean="0"/>
              <a:t>απαξιωτικοί</a:t>
            </a:r>
            <a:r>
              <a:rPr lang="el-GR" dirty="0" smtClean="0"/>
              <a:t>.</a:t>
            </a:r>
            <a:endParaRPr lang="el-G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1800" dirty="0" smtClean="0"/>
              <a:t>Εμείς οι μαθητές πιστεύουμε ότι </a:t>
            </a:r>
            <a:r>
              <a:rPr lang="el-GR" sz="1800" dirty="0" err="1" smtClean="0"/>
              <a:t>παρ'όλο</a:t>
            </a:r>
            <a:r>
              <a:rPr lang="el-GR" sz="1800" dirty="0" smtClean="0"/>
              <a:t> που έχουμε κοινές ανάγκες και συναισθήματα, είμαστε διαφορετικοί και ο καθένας θέλει διαφορετικό τρόπο αντιμετώπισης. Ο χειρισμός της κατάστασης θα ήταν αποτελεσματικότερος αν ακούγαμε περισσότερα ενθαρρυντικά και θετικά λόγια, αν μας έδιναν περισσότερο κουράγιο κι αν δεν μας έκριναν από μεμονωμένα περιστατικά. Η ηρεμία, η ευγένεια και ο σωστός τρόπος να σου πουν την αλήθεια ή ακόμα και να σου κάνουν κριτική, η προσπάθεια από πλευράς των καθηγητών να κατανοήσουν την προσπάθεια ή την άγνοια των μαθητών τους και η αποφυγή της </a:t>
            </a:r>
            <a:r>
              <a:rPr lang="el-GR" sz="1800" dirty="0" err="1" smtClean="0"/>
              <a:t>ετικετοποίησης</a:t>
            </a:r>
            <a:r>
              <a:rPr lang="el-GR" sz="1800" dirty="0" smtClean="0"/>
              <a:t> των μαθητών ως 'οι τεμπέληδες' σίγουρα θα έδινε μια καινούργια, πιο θετική οπτική στα πράγματα. Τέλος, οι απειλές από τους γονείς και η στέρηση προνομίων ή δικαιωμάτων δεν πιστεύουμε ότι λύνουν το πρόβλημα, ίσα - ίσα νομίζουμε ότι το κάνουν χειρότερο. Πολλές φορές το μόνο που χρειάζεται είναι το έναυσμα να σκεφτούμε άλλα πράγματα πιο ωραία, πιο θετικά, να ξεχαστούμε λίγο....</a:t>
            </a:r>
          </a:p>
          <a:p>
            <a:pPr>
              <a:buNone/>
            </a:pPr>
            <a:endParaRPr lang="el-G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1503040"/>
          </a:xfrm>
        </p:spPr>
        <p:txBody>
          <a:bodyPr/>
          <a:lstStyle/>
          <a:p>
            <a:r>
              <a:rPr lang="en-US" b="1" dirty="0" smtClean="0"/>
              <a:t/>
            </a:r>
            <a:br>
              <a:rPr lang="en-US" b="1" dirty="0" smtClean="0"/>
            </a:br>
            <a:r>
              <a:rPr lang="el-GR" b="1" dirty="0" smtClean="0"/>
              <a:t>Στρες και τεχνικές διαχείρισής του.</a:t>
            </a:r>
            <a:br>
              <a:rPr lang="el-GR" b="1" dirty="0" smtClean="0"/>
            </a:br>
            <a:endParaRPr lang="el-GR" dirty="0"/>
          </a:p>
        </p:txBody>
      </p:sp>
      <p:sp>
        <p:nvSpPr>
          <p:cNvPr id="3" name="2 - Θέση περιεχομένου"/>
          <p:cNvSpPr>
            <a:spLocks noGrp="1"/>
          </p:cNvSpPr>
          <p:nvPr>
            <p:ph idx="1"/>
          </p:nvPr>
        </p:nvSpPr>
        <p:spPr/>
        <p:txBody>
          <a:bodyPr/>
          <a:lstStyle/>
          <a:p>
            <a:r>
              <a:rPr lang="el-GR" b="1" dirty="0" smtClean="0"/>
              <a:t>Ευάγγελος Χ. </a:t>
            </a:r>
            <a:r>
              <a:rPr lang="el-GR" b="1" dirty="0" err="1" smtClean="0"/>
              <a:t>Καραδήμας</a:t>
            </a:r>
            <a:endParaRPr lang="el-GR" b="1" dirty="0" smtClean="0"/>
          </a:p>
          <a:p>
            <a:pPr>
              <a:buNone/>
            </a:pPr>
            <a:r>
              <a:rPr lang="el-GR" dirty="0" smtClean="0"/>
              <a:t>Αναπληρωτής Καθηγητής Κλινικής</a:t>
            </a:r>
            <a:r>
              <a:rPr lang="en-US" dirty="0" smtClean="0"/>
              <a:t> </a:t>
            </a:r>
            <a:r>
              <a:rPr lang="el-GR" dirty="0" smtClean="0"/>
              <a:t>Ψυχολογίας της Υγείας,</a:t>
            </a:r>
            <a:r>
              <a:rPr lang="en-US" dirty="0" smtClean="0"/>
              <a:t> </a:t>
            </a:r>
            <a:r>
              <a:rPr lang="el-GR" dirty="0" smtClean="0"/>
              <a:t>Πανεπιστήμιο Κρήτης</a:t>
            </a:r>
          </a:p>
          <a:p>
            <a:pPr>
              <a:buNone/>
            </a:pPr>
            <a:endParaRPr lang="el-GR"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«Συμπτώματα» έντονου στρες</a:t>
            </a:r>
            <a:br>
              <a:rPr lang="el-GR" b="1" dirty="0" smtClean="0"/>
            </a:br>
            <a:endParaRPr lang="el-GR" dirty="0"/>
          </a:p>
        </p:txBody>
      </p:sp>
      <p:sp>
        <p:nvSpPr>
          <p:cNvPr id="3" name="2 - Θέση περιεχομένου"/>
          <p:cNvSpPr>
            <a:spLocks noGrp="1"/>
          </p:cNvSpPr>
          <p:nvPr>
            <p:ph idx="1"/>
          </p:nvPr>
        </p:nvSpPr>
        <p:spPr/>
        <p:txBody>
          <a:bodyPr/>
          <a:lstStyle/>
          <a:p>
            <a:r>
              <a:rPr lang="el-GR" sz="1400" dirty="0" smtClean="0"/>
              <a:t>Τα συμπτώματα του έντονου στρες εκδηλώνονται στο </a:t>
            </a:r>
            <a:r>
              <a:rPr lang="el-GR" sz="1400" i="1" dirty="0" smtClean="0"/>
              <a:t>συναίσθημα (π.χ., στενοχώρια,</a:t>
            </a:r>
          </a:p>
          <a:p>
            <a:pPr>
              <a:buNone/>
            </a:pPr>
            <a:r>
              <a:rPr lang="el-GR" sz="1400" dirty="0" smtClean="0"/>
              <a:t>ανησυχία, εκνευρισμός), στη </a:t>
            </a:r>
            <a:r>
              <a:rPr lang="el-GR" sz="1400" i="1" dirty="0" smtClean="0"/>
              <a:t>σκέψη (π.χ., αδυναμία συγκέντρωσης της προσοχής, αλλά και</a:t>
            </a:r>
          </a:p>
          <a:p>
            <a:pPr>
              <a:buNone/>
            </a:pPr>
            <a:r>
              <a:rPr lang="el-GR" sz="1400" dirty="0" smtClean="0"/>
              <a:t>σκέψεις αποτυχίας, ανικανότητας, καταστροφής), στη </a:t>
            </a:r>
            <a:r>
              <a:rPr lang="el-GR" sz="1400" i="1" dirty="0" smtClean="0"/>
              <a:t>συμπεριφορά (π.χ., αδυναμία λήψης</a:t>
            </a:r>
          </a:p>
          <a:p>
            <a:pPr>
              <a:buNone/>
            </a:pPr>
            <a:r>
              <a:rPr lang="el-GR" sz="1400" dirty="0" smtClean="0"/>
              <a:t>απόφασης, νευρικότητα) και στο </a:t>
            </a:r>
            <a:r>
              <a:rPr lang="el-GR" sz="1400" i="1" dirty="0" smtClean="0"/>
              <a:t>σώμα (π.χ., ένταση, εφίδρωση, υπνηλία ή αϋπνία, ξηροστομία,</a:t>
            </a:r>
          </a:p>
          <a:p>
            <a:pPr>
              <a:buNone/>
            </a:pPr>
            <a:r>
              <a:rPr lang="el-GR" sz="1400" dirty="0" smtClean="0"/>
              <a:t>αλλαγές στην όρεξη) και ποικίλουν ανάλογα με την σοβαρότητά τους. Η αλήθεια είναι ότι συχνά</a:t>
            </a:r>
          </a:p>
          <a:p>
            <a:pPr>
              <a:buNone/>
            </a:pPr>
            <a:r>
              <a:rPr lang="el-GR" sz="1400" dirty="0" smtClean="0"/>
              <a:t>δεν δίνουμε σημασία σε «ελαφρά» συμπτώματα, καθώς τείνουμε να τα αποδίδουμε αλλού (π.χ.,</a:t>
            </a:r>
          </a:p>
          <a:p>
            <a:pPr>
              <a:buNone/>
            </a:pPr>
            <a:r>
              <a:rPr lang="el-GR" sz="1400" dirty="0" smtClean="0"/>
              <a:t>έτυχε, κρύωσα) ή κυρίως γιατί τα έχουμε πλέον συνηθίσει.</a:t>
            </a:r>
          </a:p>
          <a:p>
            <a:pPr>
              <a:buNone/>
            </a:pPr>
            <a:r>
              <a:rPr lang="en-US" sz="1400" dirty="0" smtClean="0"/>
              <a:t>         </a:t>
            </a:r>
            <a:r>
              <a:rPr lang="el-GR" sz="1400" dirty="0" smtClean="0"/>
              <a:t>Μερικές φορές, όμως, τα συμπτώματα γίνονται έντονα και αρχίζουν να σχετίζονται με</a:t>
            </a:r>
          </a:p>
          <a:p>
            <a:pPr>
              <a:buNone/>
            </a:pPr>
            <a:r>
              <a:rPr lang="el-GR" sz="1400" dirty="0" smtClean="0"/>
              <a:t>προβλήματα υγείας (π.χ., θλίψη και αγωνία, σύγχυση, έντονοι φόβοι, υπερβολικές ή</a:t>
            </a:r>
          </a:p>
          <a:p>
            <a:pPr>
              <a:buNone/>
            </a:pPr>
            <a:r>
              <a:rPr lang="el-GR" sz="1400" dirty="0" smtClean="0"/>
              <a:t>απρόβλεπτες αντιδράσεις, αδυναμία απόδοσης στο σχολείο ή τη δουλειά, πόνοι, δυσκολίες</a:t>
            </a:r>
          </a:p>
          <a:p>
            <a:pPr>
              <a:buNone/>
            </a:pPr>
            <a:r>
              <a:rPr lang="el-GR" sz="1400" dirty="0" smtClean="0"/>
              <a:t>στον ύπνο ή την όρεξη, εξάντληση, αίσθημα πνιγμού, ταχυπαλμίες), ενώ η ανησυχία που</a:t>
            </a:r>
          </a:p>
          <a:p>
            <a:pPr>
              <a:buNone/>
            </a:pPr>
            <a:r>
              <a:rPr lang="el-GR" sz="1400" dirty="0" smtClean="0"/>
              <a:t>ακολουθεί τα συμπτώματα αυτά επιτείνει το στρες και έτσι ξεκινά ένας φαύλος κύκλος. Αν το</a:t>
            </a:r>
          </a:p>
          <a:p>
            <a:pPr>
              <a:buNone/>
            </a:pPr>
            <a:r>
              <a:rPr lang="el-GR" sz="1400" dirty="0" smtClean="0"/>
              <a:t>στρες δεν αντιμετωπιστεί ούτε σε αυτό το σημείο, τότε είναι πιθανή η ανάπτυξη σοβαρότερων</a:t>
            </a:r>
          </a:p>
          <a:p>
            <a:pPr>
              <a:buNone/>
            </a:pPr>
            <a:r>
              <a:rPr lang="el-GR" sz="1400" dirty="0" smtClean="0"/>
              <a:t>κινδύνων συναισθηματικών (π.χ., απαισιοδοξία, χαμηλή αυτοεκτίμηση), γνωστικών (π.χ.,</a:t>
            </a:r>
          </a:p>
          <a:p>
            <a:pPr>
              <a:buNone/>
            </a:pPr>
            <a:r>
              <a:rPr lang="el-GR" sz="1400" dirty="0" smtClean="0"/>
              <a:t>μεγάλα προβλήματα συγκέντρωσης της προσοχής και μνήμης, σκέψεις προσωπικής απαξίας),</a:t>
            </a:r>
          </a:p>
          <a:p>
            <a:pPr>
              <a:buNone/>
            </a:pPr>
            <a:r>
              <a:rPr lang="el-GR" sz="1400" dirty="0" err="1" smtClean="0"/>
              <a:t>συμπεριφορικών</a:t>
            </a:r>
            <a:r>
              <a:rPr lang="el-GR" sz="1400" dirty="0" smtClean="0"/>
              <a:t> (π.χ., απόσυρση, χρήση ουσιών), σωματικών (π.χ., εμφάνιση ασθενειών, χρόνιοι</a:t>
            </a:r>
          </a:p>
          <a:p>
            <a:pPr>
              <a:buNone/>
            </a:pPr>
            <a:r>
              <a:rPr lang="el-GR" sz="1400" dirty="0" smtClean="0"/>
              <a:t>πόνοι, χρόνια κόπωση) και άλλων (π.χ., επαγγελματική εξουθένωση, σχολική αποτυχία)</a:t>
            </a:r>
            <a:endParaRPr lang="el-GR" sz="14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Απλές στρατηγικές διαχείρισης του στρες</a:t>
            </a:r>
            <a:br>
              <a:rPr lang="el-GR" b="1" dirty="0" smtClean="0"/>
            </a:br>
            <a:endParaRPr lang="el-GR" dirty="0"/>
          </a:p>
        </p:txBody>
      </p:sp>
      <p:sp>
        <p:nvSpPr>
          <p:cNvPr id="3" name="2 - Θέση περιεχομένου"/>
          <p:cNvSpPr>
            <a:spLocks noGrp="1"/>
          </p:cNvSpPr>
          <p:nvPr>
            <p:ph idx="1"/>
          </p:nvPr>
        </p:nvSpPr>
        <p:spPr/>
        <p:txBody>
          <a:bodyPr/>
          <a:lstStyle/>
          <a:p>
            <a:r>
              <a:rPr lang="el-GR" dirty="0" smtClean="0"/>
              <a:t>Μια επιτυχημένη διαχείριση του στρες στοχεύει: </a:t>
            </a:r>
          </a:p>
          <a:p>
            <a:r>
              <a:rPr lang="el-GR" dirty="0" smtClean="0"/>
              <a:t>α) στη χαλάρωση από την ένταση (π.χ.</a:t>
            </a:r>
            <a:r>
              <a:rPr lang="en-US" dirty="0" smtClean="0"/>
              <a:t> </a:t>
            </a:r>
            <a:r>
              <a:rPr lang="el-GR" dirty="0" smtClean="0"/>
              <a:t>μέσω της διαφραγματικής αναπνοής και της χαλάρωσης των μυών),</a:t>
            </a:r>
          </a:p>
          <a:p>
            <a:r>
              <a:rPr lang="el-GR" dirty="0" smtClean="0"/>
              <a:t> β) στην αντιμετώπιση της πηγής του στρες (π.χ., μέσω της επίλυσης προβλήματος) και,</a:t>
            </a:r>
          </a:p>
          <a:p>
            <a:r>
              <a:rPr lang="el-GR" dirty="0" smtClean="0"/>
              <a:t> γ) στον έλεγχο των δυσάρεστων σκέψεων.</a:t>
            </a:r>
            <a:endParaRPr lang="el-GR"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Διαφραγματική αναπνοή</a:t>
            </a:r>
            <a:br>
              <a:rPr lang="el-GR" b="1" dirty="0" smtClean="0"/>
            </a:br>
            <a:endParaRPr lang="el-GR" dirty="0"/>
          </a:p>
        </p:txBody>
      </p:sp>
      <p:sp>
        <p:nvSpPr>
          <p:cNvPr id="3" name="2 - Θέση περιεχομένου"/>
          <p:cNvSpPr>
            <a:spLocks noGrp="1"/>
          </p:cNvSpPr>
          <p:nvPr>
            <p:ph idx="1"/>
          </p:nvPr>
        </p:nvSpPr>
        <p:spPr/>
        <p:txBody>
          <a:bodyPr/>
          <a:lstStyle/>
          <a:p>
            <a:pPr>
              <a:buNone/>
            </a:pPr>
            <a:r>
              <a:rPr lang="el-GR" sz="2400" dirty="0" smtClean="0"/>
              <a:t>Ξεκινήστε να ασκείστε ξαπλωμένοι όταν μαθαίνετε την άσκηση. Στην καρέκλα ή όρθιοι αργότερα.</a:t>
            </a:r>
          </a:p>
          <a:p>
            <a:pPr>
              <a:buNone/>
            </a:pPr>
            <a:r>
              <a:rPr lang="el-GR" sz="2400" dirty="0" smtClean="0"/>
              <a:t> Τοποθετείστε το ένα χέρι στο στήθος και το άλλο στην κοιλιά.</a:t>
            </a:r>
          </a:p>
          <a:p>
            <a:pPr>
              <a:buNone/>
            </a:pPr>
            <a:r>
              <a:rPr lang="el-GR" sz="2400" dirty="0" smtClean="0"/>
              <a:t> Εισπνεύστε από τη μύτη σας και αφήστε την κοιλιά σας να φουσκώσει. Διατηρήστε ελάχιστη</a:t>
            </a:r>
          </a:p>
          <a:p>
            <a:pPr>
              <a:buNone/>
            </a:pPr>
            <a:r>
              <a:rPr lang="el-GR" sz="2400" dirty="0" smtClean="0"/>
              <a:t>την κίνηση του στήθους σας και μην σφίγγεστε.</a:t>
            </a:r>
          </a:p>
          <a:p>
            <a:pPr>
              <a:buNone/>
            </a:pPr>
            <a:r>
              <a:rPr lang="el-GR" sz="2400" dirty="0" smtClean="0"/>
              <a:t> Απαλά και ήρεμα, εκπνεύστε από τη μύτη σας.</a:t>
            </a:r>
          </a:p>
          <a:p>
            <a:pPr>
              <a:buNone/>
            </a:pPr>
            <a:r>
              <a:rPr lang="el-GR" sz="2400" dirty="0" smtClean="0"/>
              <a:t> Επαναλάβετε, κρατώντας ένα ρυθμό 8-12 αναπνοών το λεπτό.</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Χαλάρωση των μυών</a:t>
            </a:r>
            <a:br>
              <a:rPr lang="el-GR" b="1" dirty="0" smtClean="0"/>
            </a:br>
            <a:endParaRPr lang="el-GR" dirty="0"/>
          </a:p>
        </p:txBody>
      </p:sp>
      <p:sp>
        <p:nvSpPr>
          <p:cNvPr id="3" name="2 - Θέση περιεχομένου"/>
          <p:cNvSpPr>
            <a:spLocks noGrp="1"/>
          </p:cNvSpPr>
          <p:nvPr>
            <p:ph idx="1"/>
          </p:nvPr>
        </p:nvSpPr>
        <p:spPr>
          <a:xfrm>
            <a:off x="467544" y="1052736"/>
            <a:ext cx="8229600" cy="4525963"/>
          </a:xfrm>
        </p:spPr>
        <p:txBody>
          <a:bodyPr/>
          <a:lstStyle/>
          <a:p>
            <a:pPr>
              <a:buNone/>
            </a:pPr>
            <a:r>
              <a:rPr lang="el-GR" sz="1800" dirty="0" smtClean="0"/>
              <a:t> Καθίστε σε μια αναπαυτική καρέκλα, καναπέ ή κρεβάτι και «τεντωθείτε» λίγο.</a:t>
            </a:r>
          </a:p>
          <a:p>
            <a:pPr>
              <a:buNone/>
            </a:pPr>
            <a:r>
              <a:rPr lang="el-GR" sz="1800" dirty="0" smtClean="0"/>
              <a:t> Αφήστε τους ώμους και τα χέρια σας να χαλαρώσουν κουνώντας ελαφρά, «στρίβοντας» και</a:t>
            </a:r>
          </a:p>
          <a:p>
            <a:pPr>
              <a:buNone/>
            </a:pPr>
            <a:r>
              <a:rPr lang="el-GR" sz="1800" dirty="0" smtClean="0"/>
              <a:t>τεντώνοντας ελαφρά τους μύες σας.</a:t>
            </a:r>
          </a:p>
          <a:p>
            <a:pPr>
              <a:buNone/>
            </a:pPr>
            <a:r>
              <a:rPr lang="el-GR" sz="1800" dirty="0" smtClean="0"/>
              <a:t> Χαλαρώστε τα πόδια, το στήθος, το λαιμό με τον ίδιο τρόπο.</a:t>
            </a:r>
          </a:p>
          <a:p>
            <a:pPr>
              <a:buNone/>
            </a:pPr>
            <a:r>
              <a:rPr lang="el-GR" sz="1800" dirty="0" smtClean="0"/>
              <a:t>Η καρέκλα ή ο καναπές ή το κρεβάτι να στηρίζουν όλο το βάρος του σώματός σας.</a:t>
            </a:r>
          </a:p>
          <a:p>
            <a:pPr>
              <a:buNone/>
            </a:pPr>
            <a:r>
              <a:rPr lang="el-GR" sz="1800" dirty="0" smtClean="0"/>
              <a:t>Νιώστε ότι τα χέρια σας και τα πόδια σας είναι τόσο βαριά που ‘βυθίζονται’ στο κάθισμα.</a:t>
            </a:r>
          </a:p>
          <a:p>
            <a:pPr>
              <a:buNone/>
            </a:pPr>
            <a:r>
              <a:rPr lang="el-GR" sz="1800" dirty="0" smtClean="0"/>
              <a:t> Χαλαρώστε το σαγόνι σας και το πρόσωπό σας.</a:t>
            </a:r>
          </a:p>
          <a:p>
            <a:pPr>
              <a:buNone/>
            </a:pPr>
            <a:r>
              <a:rPr lang="el-GR" sz="1800" dirty="0" smtClean="0"/>
              <a:t> Προσπαθήστε να παραμείνετε ήρεμοι. Πείτε στον εαυτό σας μερικές φορές με ήρεμο τρόπο:</a:t>
            </a:r>
          </a:p>
          <a:p>
            <a:pPr>
              <a:buNone/>
            </a:pPr>
            <a:r>
              <a:rPr lang="el-GR" sz="1800" dirty="0" smtClean="0"/>
              <a:t>«Είμαι ήρεμος και χαλαρός».</a:t>
            </a:r>
          </a:p>
          <a:p>
            <a:pPr>
              <a:buNone/>
            </a:pPr>
            <a:r>
              <a:rPr lang="el-GR" sz="1800" dirty="0" smtClean="0"/>
              <a:t> Αν κάτι ενοχλητικό συμβεί ή σας περάσει από το μυαλό, αγνοήστε το.</a:t>
            </a:r>
          </a:p>
          <a:p>
            <a:pPr>
              <a:buNone/>
            </a:pPr>
            <a:r>
              <a:rPr lang="el-GR" sz="1800" dirty="0" smtClean="0"/>
              <a:t> Κλείστε τα μάτια σας και φανταστείτε μια σκηνή σε ένα ήρεμο μέρος που σας αρέσει.</a:t>
            </a:r>
          </a:p>
          <a:p>
            <a:pPr>
              <a:buNone/>
            </a:pPr>
            <a:r>
              <a:rPr lang="el-GR" sz="1800" dirty="0" smtClean="0"/>
              <a:t>Φανταστείτε ότι βρίσκεστε στο μέρος αυτό και σκεφθείτε σχετικές λεπτομέρειες (π.χ., τι μυρίζει, τι ακούτε, τι βλέπετε, τι νιώθετε).</a:t>
            </a:r>
          </a:p>
          <a:p>
            <a:pPr>
              <a:buNone/>
            </a:pPr>
            <a:r>
              <a:rPr lang="el-GR" sz="1800" dirty="0" smtClean="0"/>
              <a:t>Παραμείνετε σε αυτή τη χαλαρή θέση για μερικά λεπτά.</a:t>
            </a:r>
            <a:endParaRPr lang="el-GR" sz="18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Επίλυση προβλήματος</a:t>
            </a:r>
            <a:br>
              <a:rPr lang="el-GR" b="1" dirty="0" smtClean="0"/>
            </a:br>
            <a:endParaRPr lang="el-GR" dirty="0"/>
          </a:p>
        </p:txBody>
      </p:sp>
      <p:sp>
        <p:nvSpPr>
          <p:cNvPr id="3" name="2 - Θέση περιεχομένου"/>
          <p:cNvSpPr>
            <a:spLocks noGrp="1"/>
          </p:cNvSpPr>
          <p:nvPr>
            <p:ph idx="1"/>
          </p:nvPr>
        </p:nvSpPr>
        <p:spPr>
          <a:xfrm>
            <a:off x="467544" y="1196752"/>
            <a:ext cx="8229600" cy="4896544"/>
          </a:xfrm>
        </p:spPr>
        <p:txBody>
          <a:bodyPr/>
          <a:lstStyle/>
          <a:p>
            <a:r>
              <a:rPr lang="el-GR" sz="1400" dirty="0" smtClean="0"/>
              <a:t>Η τεχνική επίλυσης προβλήματος βοηθά να δώσουμε λύσεις σε δύσκολες περιστάσεις ή προβλήματα. Η τεχνική χωρίζεται σε 6 βήματα:</a:t>
            </a:r>
          </a:p>
          <a:p>
            <a:pPr>
              <a:buNone/>
            </a:pPr>
            <a:r>
              <a:rPr lang="el-GR" sz="1400" i="1" dirty="0" smtClean="0"/>
              <a:t>Καθορισμός του προβλήματος: Προσπαθήστε να ορίσετε επακριβώς και εντελώς συγκεκριμένα</a:t>
            </a:r>
          </a:p>
          <a:p>
            <a:pPr>
              <a:buNone/>
            </a:pPr>
            <a:r>
              <a:rPr lang="el-GR" sz="1400" dirty="0" smtClean="0"/>
              <a:t>τι σας απασχολεί. Δουλέψτε με ένα μόνο ζήτημα τη φορά.</a:t>
            </a:r>
          </a:p>
          <a:p>
            <a:pPr>
              <a:buNone/>
            </a:pPr>
            <a:r>
              <a:rPr lang="el-GR" sz="1400" dirty="0" smtClean="0"/>
              <a:t> </a:t>
            </a:r>
            <a:r>
              <a:rPr lang="el-GR" sz="1400" i="1" dirty="0" smtClean="0"/>
              <a:t>Απαρίθμηση πιθανών λύσεων: Καταγράψτε όσο το δυνατό περισσότερες λύσεις. Πάντα</a:t>
            </a:r>
          </a:p>
          <a:p>
            <a:pPr>
              <a:buNone/>
            </a:pPr>
            <a:r>
              <a:rPr lang="el-GR" sz="1400" dirty="0" smtClean="0"/>
              <a:t>υπάρχει μια πιθανή λύση παραπάνω από όσες έχετε ήδη σκεφτεί. Μην τις αξιολογείτε τώρα</a:t>
            </a:r>
          </a:p>
          <a:p>
            <a:pPr>
              <a:buNone/>
            </a:pPr>
            <a:r>
              <a:rPr lang="el-GR" sz="1400" dirty="0" smtClean="0"/>
              <a:t>και μην βιάζεστε να απορρίψετε ή να επιλέξετε κάποια. Επίσης, μην διστάσετε να ζητήσετε τη</a:t>
            </a:r>
          </a:p>
          <a:p>
            <a:pPr>
              <a:buNone/>
            </a:pPr>
            <a:r>
              <a:rPr lang="el-GR" sz="1400" dirty="0" smtClean="0"/>
              <a:t>συμβουλή τρίτων.</a:t>
            </a:r>
          </a:p>
          <a:p>
            <a:pPr>
              <a:buNone/>
            </a:pPr>
            <a:r>
              <a:rPr lang="el-GR" sz="1400" dirty="0" smtClean="0"/>
              <a:t> </a:t>
            </a:r>
            <a:r>
              <a:rPr lang="el-GR" sz="1400" i="1" dirty="0" smtClean="0"/>
              <a:t>Αξιολόγηση των “υπέρ” και των “κατά” κάθε πιθανής λύσης: Για κάθε πιθανή λύση</a:t>
            </a:r>
          </a:p>
          <a:p>
            <a:pPr>
              <a:buNone/>
            </a:pPr>
            <a:r>
              <a:rPr lang="el-GR" sz="1400" dirty="0" smtClean="0"/>
              <a:t>καταγράψτε τα υπέρ και τα κατά. Στόχος είναι η ανεύρεση εκείνης της λύσης με τα</a:t>
            </a:r>
          </a:p>
          <a:p>
            <a:pPr>
              <a:buNone/>
            </a:pPr>
            <a:r>
              <a:rPr lang="el-GR" sz="1400" dirty="0" smtClean="0"/>
              <a:t>περισσότερα ή σημαντικότερα υπέρ και τα λιγότερα ή πιο ανώδυνα κατά.</a:t>
            </a:r>
          </a:p>
          <a:p>
            <a:pPr>
              <a:buNone/>
            </a:pPr>
            <a:r>
              <a:rPr lang="el-GR" sz="1400" i="1" dirty="0" smtClean="0"/>
              <a:t>Σχεδιασμός: Σκεφτείτε και αποφασίστε πως θα εφαρμόσετε την επιλεγμένη λύση. Η επιλογή</a:t>
            </a:r>
          </a:p>
          <a:p>
            <a:pPr>
              <a:buNone/>
            </a:pPr>
            <a:r>
              <a:rPr lang="el-GR" sz="1400" dirty="0" smtClean="0"/>
              <a:t>της κατάλληλης λύσης δεν σημαίνει αυτομάτως και σωστή εφαρμογή. Τι ακριβώς θα κάνετε,</a:t>
            </a:r>
          </a:p>
          <a:p>
            <a:pPr>
              <a:buNone/>
            </a:pPr>
            <a:r>
              <a:rPr lang="el-GR" sz="1400" dirty="0" smtClean="0"/>
              <a:t>πότε και που, σε ποιες συνθήκες, ποια βήματα ακριβώς θα ακολουθήσετε, είναι καίρια</a:t>
            </a:r>
          </a:p>
          <a:p>
            <a:pPr>
              <a:buNone/>
            </a:pPr>
            <a:r>
              <a:rPr lang="el-GR" sz="1400" dirty="0" smtClean="0"/>
              <a:t>ερωτήματα που θα πρέπει να απαντήσετε πριν προβείτε στην εφαρμογή της λύσης.</a:t>
            </a:r>
          </a:p>
          <a:p>
            <a:pPr>
              <a:buNone/>
            </a:pPr>
            <a:r>
              <a:rPr lang="el-GR" sz="1400" dirty="0" smtClean="0"/>
              <a:t> </a:t>
            </a:r>
            <a:r>
              <a:rPr lang="el-GR" sz="1400" i="1" dirty="0" smtClean="0"/>
              <a:t>Εφαρμογή: Εφαρμόστε τη λύση που επιλέξατε.</a:t>
            </a:r>
          </a:p>
          <a:p>
            <a:pPr>
              <a:buNone/>
            </a:pPr>
            <a:r>
              <a:rPr lang="el-GR" sz="1400" i="1" dirty="0" smtClean="0"/>
              <a:t>Αξιολόγηση αποτελεσμάτων: Αξιολογήστε τι πήγε περισσότερο ή λιγότερο καλά και μάθετε</a:t>
            </a:r>
          </a:p>
          <a:p>
            <a:pPr>
              <a:buNone/>
            </a:pPr>
            <a:r>
              <a:rPr lang="el-GR" sz="1400" dirty="0" smtClean="0"/>
              <a:t>από την εμπειρία σας. Μη διστάσετε να ξαναπροσπαθήσετε να λύσετε το πρόβλημα έχοντας</a:t>
            </a:r>
          </a:p>
          <a:p>
            <a:pPr>
              <a:buNone/>
            </a:pPr>
            <a:r>
              <a:rPr lang="el-GR" sz="1400" dirty="0" smtClean="0"/>
              <a:t>κατά νου τα συμπεράσματα που εξάγατε από όλη τη διαδικασία.</a:t>
            </a:r>
            <a:endParaRPr lang="el-GR" sz="14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Ελέγχοντας τις αρνητικές σκέψεις σε τρία βήματα</a:t>
            </a:r>
            <a:br>
              <a:rPr lang="el-GR" b="1" dirty="0" smtClean="0"/>
            </a:br>
            <a:endParaRPr lang="el-GR" dirty="0"/>
          </a:p>
        </p:txBody>
      </p:sp>
      <p:sp>
        <p:nvSpPr>
          <p:cNvPr id="3" name="2 - Θέση περιεχομένου"/>
          <p:cNvSpPr>
            <a:spLocks noGrp="1"/>
          </p:cNvSpPr>
          <p:nvPr>
            <p:ph idx="1"/>
          </p:nvPr>
        </p:nvSpPr>
        <p:spPr/>
        <p:txBody>
          <a:bodyPr/>
          <a:lstStyle/>
          <a:p>
            <a:pPr>
              <a:buNone/>
            </a:pPr>
            <a:r>
              <a:rPr lang="el-GR" sz="1400" i="1" dirty="0" smtClean="0"/>
              <a:t>         Ακριβής εντοπισμός της πηγής του άγχους</a:t>
            </a:r>
            <a:r>
              <a:rPr lang="el-GR" sz="1400" b="1" i="1" dirty="0" smtClean="0"/>
              <a:t>. Τι είναι εκείνο που σας ενοχλεί; Μπορεί να νιώθετε</a:t>
            </a:r>
          </a:p>
          <a:p>
            <a:pPr>
              <a:buNone/>
            </a:pPr>
            <a:r>
              <a:rPr lang="el-GR" sz="1400" dirty="0" smtClean="0"/>
              <a:t>γενικά άγχος ή στρες, όμως όλο αυτό ξεκινά από κάπου. Προσπαθήστε να εντοπίσετε τις πηγές</a:t>
            </a:r>
          </a:p>
          <a:p>
            <a:pPr>
              <a:buNone/>
            </a:pPr>
            <a:r>
              <a:rPr lang="el-GR" sz="1400" dirty="0" smtClean="0"/>
              <a:t>του στρες, οι οποίες μπορεί να είναι μια κατάσταση, ένα γεγονός, μια σκέψη ή μια ανάμνηση.</a:t>
            </a:r>
          </a:p>
          <a:p>
            <a:pPr>
              <a:buNone/>
            </a:pPr>
            <a:r>
              <a:rPr lang="el-GR" sz="1400" i="1" dirty="0" smtClean="0"/>
              <a:t>Έλεγχος και επαναξιολόγηση των σκέψεών σας</a:t>
            </a:r>
            <a:r>
              <a:rPr lang="el-GR" sz="1400" b="1" i="1" dirty="0" smtClean="0"/>
              <a:t>. Αφού εντοπίσετε την πηγή του στρες, καλό</a:t>
            </a:r>
          </a:p>
          <a:p>
            <a:pPr>
              <a:buNone/>
            </a:pPr>
            <a:r>
              <a:rPr lang="el-GR" sz="1400" dirty="0" smtClean="0"/>
              <a:t>είναι να εξετάσετε τις σκέψεις σας για αυτή. Δείτε μήπως οι σκέψεις σας «παραμορφώνουν»</a:t>
            </a:r>
          </a:p>
          <a:p>
            <a:pPr>
              <a:buNone/>
            </a:pPr>
            <a:r>
              <a:rPr lang="el-GR" sz="1400" dirty="0" smtClean="0"/>
              <a:t>την πραγματικότητα. Μήπως είναι απόλυτες, καταστροφικές, γενικευτικές; Σκεφθείτε μήπως</a:t>
            </a:r>
          </a:p>
          <a:p>
            <a:pPr>
              <a:buNone/>
            </a:pPr>
            <a:r>
              <a:rPr lang="el-GR" sz="1400" dirty="0" smtClean="0"/>
              <a:t>μια άλλη σκέψη, πιο αισιόδοξη ή λιγότερο αρνητική θα ταίριαζε εξίσου καλά. Προσπαθήστε να</a:t>
            </a:r>
          </a:p>
          <a:p>
            <a:pPr>
              <a:buNone/>
            </a:pPr>
            <a:r>
              <a:rPr lang="el-GR" sz="1400" dirty="0" smtClean="0"/>
              <a:t>δείτε, δηλαδή, τα πράγματα μέσα από μια άλλη οπτική και απαντήστε σε ερωτήματα όπως:</a:t>
            </a:r>
          </a:p>
          <a:p>
            <a:pPr>
              <a:buNone/>
            </a:pPr>
            <a:r>
              <a:rPr lang="el-GR" sz="1400" dirty="0" smtClean="0"/>
              <a:t>Ποια απόδειξη υπάρχει για όσα λέω ή πιστεύω;</a:t>
            </a:r>
          </a:p>
          <a:p>
            <a:pPr>
              <a:buNone/>
            </a:pPr>
            <a:r>
              <a:rPr lang="el-GR" sz="1400" dirty="0" smtClean="0"/>
              <a:t>Υπάρχει κάποια εναλλακτική εξήγηση;</a:t>
            </a:r>
          </a:p>
          <a:p>
            <a:pPr>
              <a:buNone/>
            </a:pPr>
            <a:r>
              <a:rPr lang="el-GR" sz="1400" dirty="0" smtClean="0"/>
              <a:t>Τι είναι το χειρότερο που θα μπορούσε να συμβεί, αν έχουν έτσι τα πράγματα; θα το άντεχα;</a:t>
            </a:r>
          </a:p>
          <a:p>
            <a:pPr>
              <a:buNone/>
            </a:pPr>
            <a:r>
              <a:rPr lang="el-GR" sz="1400" dirty="0" smtClean="0"/>
              <a:t>Ποιο θα μπορούσε να είναι το πιθανότερο ρεαλιστικό αποτέλεσμα;</a:t>
            </a:r>
          </a:p>
          <a:p>
            <a:pPr>
              <a:buNone/>
            </a:pPr>
            <a:r>
              <a:rPr lang="el-GR" sz="1400" dirty="0" smtClean="0"/>
              <a:t>Ποιο είναι το αποτέλεσμα της πίστης μου σε αυτή τη σκέψη; είναι κάτι που τελικά με βοηθά ή όχι; τι θα άλλαζε, αν μεταβαλλόταν αυτή η σκέψη;</a:t>
            </a:r>
          </a:p>
          <a:p>
            <a:pPr>
              <a:buNone/>
            </a:pPr>
            <a:r>
              <a:rPr lang="el-GR" sz="1400" dirty="0" smtClean="0"/>
              <a:t>Τι θα έλεγε κάποιος άλλος που εκτιμώ, αν βρισκόταν σε αυτή την κατάσταση;</a:t>
            </a:r>
            <a:endParaRPr lang="el-GR" sz="14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Έλαβαν μέρος οι μαθητές</a:t>
            </a:r>
            <a:endParaRPr lang="el-GR" dirty="0"/>
          </a:p>
        </p:txBody>
      </p:sp>
      <p:sp>
        <p:nvSpPr>
          <p:cNvPr id="3" name="2 - Θέση περιεχομένου"/>
          <p:cNvSpPr>
            <a:spLocks noGrp="1"/>
          </p:cNvSpPr>
          <p:nvPr>
            <p:ph idx="1"/>
          </p:nvPr>
        </p:nvSpPr>
        <p:spPr/>
        <p:txBody>
          <a:bodyPr/>
          <a:lstStyle/>
          <a:p>
            <a:r>
              <a:rPr lang="el-GR" sz="1600" dirty="0" err="1" smtClean="0"/>
              <a:t>Αηγκούν</a:t>
            </a:r>
            <a:r>
              <a:rPr lang="el-GR" sz="1600" dirty="0" smtClean="0"/>
              <a:t> Δημήτριος</a:t>
            </a:r>
            <a:r>
              <a:rPr lang="en-US" sz="1600" dirty="0" smtClean="0"/>
              <a:t>                                                 </a:t>
            </a:r>
            <a:endParaRPr lang="el-GR" sz="1600" dirty="0" smtClean="0"/>
          </a:p>
          <a:p>
            <a:r>
              <a:rPr lang="el-GR" sz="1600" dirty="0" smtClean="0"/>
              <a:t>Αναστασίου Αλέξανδρος</a:t>
            </a:r>
          </a:p>
          <a:p>
            <a:r>
              <a:rPr lang="el-GR" sz="1600" dirty="0" smtClean="0"/>
              <a:t>Αντωνίου Νικόλαος</a:t>
            </a:r>
          </a:p>
          <a:p>
            <a:r>
              <a:rPr lang="el-GR" sz="1600" dirty="0" err="1" smtClean="0"/>
              <a:t>Αρλέτου</a:t>
            </a:r>
            <a:r>
              <a:rPr lang="el-GR" sz="1600" dirty="0" smtClean="0"/>
              <a:t> Ασπασία</a:t>
            </a:r>
          </a:p>
          <a:p>
            <a:r>
              <a:rPr lang="el-GR" sz="1600" dirty="0" smtClean="0"/>
              <a:t>Βασιλείου </a:t>
            </a:r>
            <a:r>
              <a:rPr lang="el-GR" sz="1600" dirty="0" err="1" smtClean="0"/>
              <a:t>Αγγελος</a:t>
            </a:r>
            <a:endParaRPr lang="el-GR" sz="1600" dirty="0" smtClean="0"/>
          </a:p>
          <a:p>
            <a:r>
              <a:rPr lang="el-GR" sz="1600" dirty="0" smtClean="0"/>
              <a:t>Βασιλείου Διονύσιος</a:t>
            </a:r>
          </a:p>
          <a:p>
            <a:r>
              <a:rPr lang="el-GR" sz="1600" dirty="0" err="1" smtClean="0"/>
              <a:t>Βάσιου</a:t>
            </a:r>
            <a:r>
              <a:rPr lang="el-GR" sz="1600" dirty="0" smtClean="0"/>
              <a:t> Φωτεινή</a:t>
            </a:r>
          </a:p>
          <a:p>
            <a:r>
              <a:rPr lang="el-GR" sz="1600" dirty="0" err="1" smtClean="0"/>
              <a:t>Βλάχας</a:t>
            </a:r>
            <a:r>
              <a:rPr lang="el-GR" sz="1600" dirty="0" smtClean="0"/>
              <a:t> Γεώργιος</a:t>
            </a:r>
          </a:p>
          <a:p>
            <a:r>
              <a:rPr lang="el-GR" sz="1600" dirty="0" err="1" smtClean="0"/>
              <a:t>Βήκα</a:t>
            </a:r>
            <a:r>
              <a:rPr lang="el-GR" sz="1600" dirty="0" smtClean="0"/>
              <a:t> Θωμαή</a:t>
            </a:r>
          </a:p>
          <a:p>
            <a:r>
              <a:rPr lang="el-GR" sz="1600" dirty="0" err="1" smtClean="0"/>
              <a:t>Γιώτης</a:t>
            </a:r>
            <a:r>
              <a:rPr lang="el-GR" sz="1600" dirty="0" smtClean="0"/>
              <a:t> Παντελής</a:t>
            </a:r>
          </a:p>
          <a:p>
            <a:r>
              <a:rPr lang="el-GR" sz="1600" dirty="0" err="1" smtClean="0"/>
              <a:t>Γνωστοπούλου</a:t>
            </a:r>
            <a:r>
              <a:rPr lang="el-GR" sz="1600" dirty="0" smtClean="0"/>
              <a:t> Βασιλική</a:t>
            </a:r>
          </a:p>
          <a:p>
            <a:r>
              <a:rPr lang="el-GR" sz="1600" dirty="0" err="1" smtClean="0"/>
              <a:t>Γρατσάνης</a:t>
            </a:r>
            <a:r>
              <a:rPr lang="el-GR" sz="1600" dirty="0" smtClean="0"/>
              <a:t> Θεόκλητος</a:t>
            </a:r>
          </a:p>
          <a:p>
            <a:r>
              <a:rPr lang="el-GR" sz="1600" dirty="0" smtClean="0"/>
              <a:t>Δημητριάδου Όλγα</a:t>
            </a:r>
          </a:p>
          <a:p>
            <a:r>
              <a:rPr lang="el-GR" sz="1600" dirty="0" err="1" smtClean="0"/>
              <a:t>Εξάρχου</a:t>
            </a:r>
            <a:r>
              <a:rPr lang="el-GR" sz="1600" dirty="0" smtClean="0"/>
              <a:t> Γεωργία</a:t>
            </a:r>
          </a:p>
          <a:p>
            <a:r>
              <a:rPr lang="el-GR" sz="1600" dirty="0" smtClean="0"/>
              <a:t>Ζήδρου Αλεξάνδρα</a:t>
            </a:r>
          </a:p>
          <a:p>
            <a:r>
              <a:rPr lang="el-GR" sz="1600" dirty="0" smtClean="0"/>
              <a:t>Ιωάννου Λαμπρινή</a:t>
            </a:r>
          </a:p>
          <a:p>
            <a:pPr>
              <a:buNone/>
            </a:pPr>
            <a:endParaRPr lang="el-GR" sz="140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529" name="8 - Εικόνα" descr="καταρακτησ.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50530" name="1 - Τίτλος"/>
          <p:cNvSpPr>
            <a:spLocks noGrp="1"/>
          </p:cNvSpPr>
          <p:nvPr>
            <p:ph type="title"/>
          </p:nvPr>
        </p:nvSpPr>
        <p:spPr/>
        <p:txBody>
          <a:bodyPr/>
          <a:lstStyle/>
          <a:p>
            <a:pPr eaLnBrk="1" hangingPunct="1"/>
            <a:r>
              <a:rPr lang="el-GR" sz="3600" dirty="0" smtClean="0">
                <a:latin typeface="Book Antiqua" pitchFamily="18" charset="0"/>
              </a:rPr>
              <a:t/>
            </a:r>
            <a:br>
              <a:rPr lang="el-GR" sz="3600" dirty="0" smtClean="0">
                <a:latin typeface="Book Antiqua" pitchFamily="18" charset="0"/>
              </a:rPr>
            </a:br>
            <a:r>
              <a:rPr lang="el-GR" sz="3600" b="1" u="sng" dirty="0" smtClean="0">
                <a:latin typeface="Arial" charset="0"/>
              </a:rPr>
              <a:t>Έχετε ανάγκη από</a:t>
            </a:r>
          </a:p>
        </p:txBody>
      </p:sp>
      <p:sp>
        <p:nvSpPr>
          <p:cNvPr id="3" name="2 - Θέση κειμένου"/>
          <p:cNvSpPr>
            <a:spLocks noGrp="1"/>
          </p:cNvSpPr>
          <p:nvPr>
            <p:ph type="body" idx="1"/>
          </p:nvPr>
        </p:nvSpPr>
        <p:spPr>
          <a:xfrm>
            <a:off x="714375" y="2128838"/>
            <a:ext cx="3783013" cy="46037"/>
          </a:xfrm>
        </p:spPr>
        <p:txBody>
          <a:bodyPr rtlCol="0">
            <a:normAutofit fontScale="25000" lnSpcReduction="20000"/>
          </a:bodyPr>
          <a:lstStyle/>
          <a:p>
            <a:pPr eaLnBrk="1" fontAlgn="auto" hangingPunct="1">
              <a:spcAft>
                <a:spcPts val="0"/>
              </a:spcAft>
              <a:buFont typeface="Arial" pitchFamily="34" charset="0"/>
              <a:buNone/>
              <a:defRPr/>
            </a:pPr>
            <a:r>
              <a:rPr lang="el-GR" dirty="0" smtClean="0"/>
              <a:t>         </a:t>
            </a:r>
          </a:p>
        </p:txBody>
      </p:sp>
      <p:sp>
        <p:nvSpPr>
          <p:cNvPr id="150532" name="4 - Θέση κειμένου"/>
          <p:cNvSpPr>
            <a:spLocks noGrp="1"/>
          </p:cNvSpPr>
          <p:nvPr>
            <p:ph type="body" sz="quarter" idx="3"/>
          </p:nvPr>
        </p:nvSpPr>
        <p:spPr/>
        <p:txBody>
          <a:bodyPr/>
          <a:lstStyle/>
          <a:p>
            <a:pPr eaLnBrk="1" hangingPunct="1"/>
            <a:r>
              <a:rPr lang="el-GR" smtClean="0"/>
              <a:t>      </a:t>
            </a:r>
          </a:p>
        </p:txBody>
      </p:sp>
      <p:sp>
        <p:nvSpPr>
          <p:cNvPr id="150533" name="Rectangle 8"/>
          <p:cNvSpPr>
            <a:spLocks noChangeArrowheads="1"/>
          </p:cNvSpPr>
          <p:nvPr/>
        </p:nvSpPr>
        <p:spPr bwMode="auto">
          <a:xfrm>
            <a:off x="2627313" y="1700213"/>
            <a:ext cx="3468687" cy="366712"/>
          </a:xfrm>
          <a:prstGeom prst="rect">
            <a:avLst/>
          </a:prstGeom>
          <a:noFill/>
          <a:ln w="9525">
            <a:noFill/>
            <a:miter lim="800000"/>
            <a:headEnd/>
            <a:tailEnd/>
          </a:ln>
        </p:spPr>
        <p:txBody>
          <a:bodyPr wrap="none">
            <a:spAutoFit/>
          </a:bodyPr>
          <a:lstStyle/>
          <a:p>
            <a:r>
              <a:rPr lang="el-GR">
                <a:solidFill>
                  <a:srgbClr val="FFFFFF"/>
                </a:solidFill>
              </a:rPr>
              <a:t>Φιλία &amp; ανάγκη για επικοινωνία?</a:t>
            </a:r>
          </a:p>
        </p:txBody>
      </p:sp>
      <p:sp>
        <p:nvSpPr>
          <p:cNvPr id="150534" name="Rectangle 9"/>
          <p:cNvSpPr>
            <a:spLocks noChangeArrowheads="1"/>
          </p:cNvSpPr>
          <p:nvPr/>
        </p:nvSpPr>
        <p:spPr bwMode="auto">
          <a:xfrm>
            <a:off x="611188" y="2492375"/>
            <a:ext cx="7713662" cy="1465263"/>
          </a:xfrm>
          <a:prstGeom prst="rect">
            <a:avLst/>
          </a:prstGeom>
          <a:noFill/>
          <a:ln w="9525">
            <a:noFill/>
            <a:miter lim="800000"/>
            <a:headEnd/>
            <a:tailEnd/>
          </a:ln>
        </p:spPr>
        <p:txBody>
          <a:bodyPr wrap="none">
            <a:spAutoFit/>
          </a:bodyPr>
          <a:lstStyle/>
          <a:p>
            <a:r>
              <a:rPr lang="el-GR">
                <a:solidFill>
                  <a:srgbClr val="FFFFFF"/>
                </a:solidFill>
              </a:rPr>
              <a:t>Αλληλεγγύη &amp; προθυμία για αλληλοβοήθεια στα καθημερινά προβλήματα?</a:t>
            </a:r>
          </a:p>
          <a:p>
            <a:endParaRPr lang="el-GR">
              <a:solidFill>
                <a:srgbClr val="FFFFFF"/>
              </a:solidFill>
            </a:endParaRPr>
          </a:p>
          <a:p>
            <a:endParaRPr lang="el-GR">
              <a:solidFill>
                <a:srgbClr val="FFFFFF"/>
              </a:solidFill>
            </a:endParaRPr>
          </a:p>
          <a:p>
            <a:r>
              <a:rPr lang="el-GR" sz="3600">
                <a:solidFill>
                  <a:srgbClr val="FFFFFF"/>
                </a:solidFill>
              </a:rPr>
              <a:t>                  </a:t>
            </a:r>
            <a:r>
              <a:rPr lang="el-GR" sz="3600" u="sng">
                <a:solidFill>
                  <a:srgbClr val="FFFFFF"/>
                </a:solidFill>
              </a:rPr>
              <a:t>Αντιμετωπίζετε</a:t>
            </a:r>
          </a:p>
        </p:txBody>
      </p:sp>
      <p:sp>
        <p:nvSpPr>
          <p:cNvPr id="150535" name="Rectangle 10"/>
          <p:cNvSpPr>
            <a:spLocks noChangeArrowheads="1"/>
          </p:cNvSpPr>
          <p:nvPr/>
        </p:nvSpPr>
        <p:spPr bwMode="auto">
          <a:xfrm>
            <a:off x="0" y="4149725"/>
            <a:ext cx="8801100" cy="366713"/>
          </a:xfrm>
          <a:prstGeom prst="rect">
            <a:avLst/>
          </a:prstGeom>
          <a:noFill/>
          <a:ln w="9525">
            <a:noFill/>
            <a:miter lim="800000"/>
            <a:headEnd/>
            <a:tailEnd/>
          </a:ln>
        </p:spPr>
        <p:txBody>
          <a:bodyPr wrap="none">
            <a:spAutoFit/>
          </a:bodyPr>
          <a:lstStyle/>
          <a:p>
            <a:r>
              <a:rPr lang="el-GR">
                <a:solidFill>
                  <a:srgbClr val="FFFFFF"/>
                </a:solidFill>
              </a:rPr>
              <a:t>Δυσκολία επικοινωνίας και διαλόγου (δυσκολία στο να ακουστεί η γνώμη του άλλου)?</a:t>
            </a:r>
          </a:p>
        </p:txBody>
      </p:sp>
      <p:sp>
        <p:nvSpPr>
          <p:cNvPr id="150536" name="Rectangle 11"/>
          <p:cNvSpPr>
            <a:spLocks noChangeArrowheads="1"/>
          </p:cNvSpPr>
          <p:nvPr/>
        </p:nvSpPr>
        <p:spPr bwMode="auto">
          <a:xfrm>
            <a:off x="2484438" y="4941888"/>
            <a:ext cx="4979987" cy="1616075"/>
          </a:xfrm>
          <a:prstGeom prst="rect">
            <a:avLst/>
          </a:prstGeom>
          <a:noFill/>
          <a:ln w="9525">
            <a:noFill/>
            <a:miter lim="800000"/>
            <a:headEnd/>
            <a:tailEnd/>
          </a:ln>
        </p:spPr>
        <p:txBody>
          <a:bodyPr>
            <a:spAutoFit/>
          </a:bodyPr>
          <a:lstStyle/>
          <a:p>
            <a:r>
              <a:rPr lang="el-GR" dirty="0">
                <a:solidFill>
                  <a:srgbClr val="FFFFFF"/>
                </a:solidFill>
              </a:rPr>
              <a:t>                </a:t>
            </a:r>
          </a:p>
          <a:p>
            <a:endParaRPr lang="el-GR" dirty="0">
              <a:solidFill>
                <a:srgbClr val="FFFFFF"/>
              </a:solidFill>
            </a:endParaRPr>
          </a:p>
          <a:p>
            <a:endParaRPr lang="el-GR" sz="3200" dirty="0">
              <a:solidFill>
                <a:srgbClr val="FFFFFF"/>
              </a:solidFill>
            </a:endParaRPr>
          </a:p>
          <a:p>
            <a:r>
              <a:rPr lang="el-GR" sz="3200" dirty="0">
                <a:solidFill>
                  <a:srgbClr val="FFFFFF"/>
                </a:solidFill>
              </a:rPr>
              <a:t>Να η δική μας πορεία</a:t>
            </a: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1600" dirty="0" err="1" smtClean="0"/>
              <a:t>Κακοσίμος</a:t>
            </a:r>
            <a:r>
              <a:rPr lang="el-GR" sz="1600" dirty="0" smtClean="0"/>
              <a:t> Ηλίας</a:t>
            </a:r>
          </a:p>
          <a:p>
            <a:r>
              <a:rPr lang="el-GR" sz="1600" dirty="0" err="1" smtClean="0"/>
              <a:t>ΚαλλιαρέκουΕλένη</a:t>
            </a:r>
            <a:endParaRPr lang="el-GR" sz="1600" dirty="0" smtClean="0"/>
          </a:p>
          <a:p>
            <a:r>
              <a:rPr lang="el-GR" sz="1600" dirty="0" err="1" smtClean="0"/>
              <a:t>Καντζέλης</a:t>
            </a:r>
            <a:r>
              <a:rPr lang="el-GR" sz="1600" dirty="0" smtClean="0"/>
              <a:t> Γιώργος</a:t>
            </a:r>
          </a:p>
          <a:p>
            <a:r>
              <a:rPr lang="el-GR" sz="1600" dirty="0" err="1" smtClean="0"/>
              <a:t>Καπέρδας</a:t>
            </a:r>
            <a:r>
              <a:rPr lang="el-GR" sz="1600" dirty="0" smtClean="0"/>
              <a:t> Σωτήριος</a:t>
            </a:r>
          </a:p>
          <a:p>
            <a:r>
              <a:rPr lang="el-GR" sz="1600" dirty="0" smtClean="0"/>
              <a:t>Καρύδης Βασίλειος</a:t>
            </a:r>
          </a:p>
          <a:p>
            <a:r>
              <a:rPr lang="el-GR" sz="1600" dirty="0" err="1" smtClean="0"/>
              <a:t>Κατηρτζίδου</a:t>
            </a:r>
            <a:r>
              <a:rPr lang="el-GR" sz="1600" dirty="0" smtClean="0"/>
              <a:t> Ιωάννα</a:t>
            </a:r>
          </a:p>
          <a:p>
            <a:r>
              <a:rPr lang="el-GR" sz="1600" dirty="0" smtClean="0"/>
              <a:t>Λαμπρόπουλος Δημήτριος</a:t>
            </a:r>
          </a:p>
          <a:p>
            <a:r>
              <a:rPr lang="el-GR" sz="1600" dirty="0" err="1" smtClean="0"/>
              <a:t>Λοιδωρίκης</a:t>
            </a:r>
            <a:r>
              <a:rPr lang="el-GR" sz="1600" dirty="0" smtClean="0"/>
              <a:t> Στυλιανός</a:t>
            </a:r>
          </a:p>
          <a:p>
            <a:r>
              <a:rPr lang="el-GR" sz="1600" dirty="0" err="1" smtClean="0"/>
              <a:t>Μάντζιος</a:t>
            </a:r>
            <a:r>
              <a:rPr lang="el-GR" sz="1600" dirty="0" smtClean="0"/>
              <a:t> Παναγιώτης</a:t>
            </a:r>
          </a:p>
          <a:p>
            <a:r>
              <a:rPr lang="el-GR" sz="1600" dirty="0" err="1" smtClean="0"/>
              <a:t>Μητρογιώργος</a:t>
            </a:r>
            <a:r>
              <a:rPr lang="el-GR" sz="1600" dirty="0" smtClean="0"/>
              <a:t> Κων/νος</a:t>
            </a:r>
          </a:p>
          <a:p>
            <a:r>
              <a:rPr lang="el-GR" sz="1600" dirty="0" err="1" smtClean="0"/>
              <a:t>Μπατσής</a:t>
            </a:r>
            <a:r>
              <a:rPr lang="el-GR" sz="1600" dirty="0" smtClean="0"/>
              <a:t> Θεόδωρος</a:t>
            </a:r>
          </a:p>
          <a:p>
            <a:r>
              <a:rPr lang="el-GR" sz="1600" dirty="0" smtClean="0"/>
              <a:t>Νικολάου Ναπολέων</a:t>
            </a:r>
          </a:p>
          <a:p>
            <a:r>
              <a:rPr lang="el-GR" sz="1600" dirty="0" smtClean="0"/>
              <a:t>Νότης Χρήστος</a:t>
            </a:r>
          </a:p>
          <a:p>
            <a:r>
              <a:rPr lang="el-GR" sz="1600" dirty="0" smtClean="0"/>
              <a:t>Παππάς Κων/νος</a:t>
            </a:r>
          </a:p>
          <a:p>
            <a:r>
              <a:rPr lang="el-GR" sz="1600" dirty="0" err="1" smtClean="0"/>
              <a:t>Τζίμας</a:t>
            </a:r>
            <a:r>
              <a:rPr lang="el-GR" sz="1600" dirty="0" smtClean="0"/>
              <a:t> Γεώργιος</a:t>
            </a:r>
          </a:p>
          <a:p>
            <a:r>
              <a:rPr lang="el-GR" sz="1600" dirty="0" err="1" smtClean="0"/>
              <a:t>Κόκκας</a:t>
            </a:r>
            <a:r>
              <a:rPr lang="el-GR" sz="1600" dirty="0" smtClean="0"/>
              <a:t> Γεώργιος</a:t>
            </a:r>
          </a:p>
          <a:p>
            <a:endParaRPr lang="el-GR"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553" name="5 - Θέση περιεχομένου" descr="ομα-ική-εργασία-994294.jpg"/>
          <p:cNvPicPr>
            <a:picLocks noGrp="1" noChangeAspect="1"/>
          </p:cNvPicPr>
          <p:nvPr>
            <p:ph sz="half" idx="2"/>
          </p:nvPr>
        </p:nvPicPr>
        <p:blipFill>
          <a:blip r:embed="rId2" cstate="print"/>
          <a:srcRect l="-1105" b="10847"/>
          <a:stretch>
            <a:fillRect/>
          </a:stretch>
        </p:blipFill>
        <p:spPr>
          <a:xfrm>
            <a:off x="95250" y="20638"/>
            <a:ext cx="8953500" cy="6837362"/>
          </a:xfrm>
        </p:spPr>
      </p:pic>
      <p:pic>
        <p:nvPicPr>
          <p:cNvPr id="151554" name="4 - Θέση περιεχομένου" descr="k1042536.jpg"/>
          <p:cNvPicPr>
            <a:picLocks noGrp="1" noChangeAspect="1"/>
          </p:cNvPicPr>
          <p:nvPr>
            <p:ph sz="half" idx="1"/>
          </p:nvPr>
        </p:nvPicPr>
        <p:blipFill>
          <a:blip r:embed="rId3" cstate="print"/>
          <a:srcRect/>
          <a:stretch>
            <a:fillRect/>
          </a:stretch>
        </p:blipFill>
        <p:spPr>
          <a:xfrm>
            <a:off x="3187700" y="2616200"/>
            <a:ext cx="2159000" cy="1625600"/>
          </a:xfrm>
        </p:spPr>
      </p:pic>
      <p:sp>
        <p:nvSpPr>
          <p:cNvPr id="151555" name="Rectangle 3"/>
          <p:cNvSpPr>
            <a:spLocks noChangeArrowheads="1"/>
          </p:cNvSpPr>
          <p:nvPr/>
        </p:nvSpPr>
        <p:spPr bwMode="auto">
          <a:xfrm>
            <a:off x="6156325" y="3770313"/>
            <a:ext cx="2865438" cy="822325"/>
          </a:xfrm>
          <a:prstGeom prst="rect">
            <a:avLst/>
          </a:prstGeom>
          <a:noFill/>
          <a:ln w="9525">
            <a:noFill/>
            <a:miter lim="800000"/>
            <a:headEnd/>
            <a:tailEnd/>
          </a:ln>
        </p:spPr>
        <p:txBody>
          <a:bodyPr anchor="ctr">
            <a:spAutoFit/>
          </a:bodyPr>
          <a:lstStyle/>
          <a:p>
            <a:pPr algn="ctr"/>
            <a:r>
              <a:rPr lang="en-US" sz="2400"/>
              <a:t>We are a team</a:t>
            </a:r>
            <a:endParaRPr lang="el-GR" sz="2400"/>
          </a:p>
          <a:p>
            <a:pPr algn="ctr"/>
            <a:r>
              <a:rPr lang="el-GR" sz="2400"/>
              <a:t>Είμαστε</a:t>
            </a:r>
            <a:r>
              <a:rPr lang="en-GB" sz="2400"/>
              <a:t> </a:t>
            </a:r>
            <a:r>
              <a:rPr lang="el-GR" sz="2400"/>
              <a:t>ομάδα</a:t>
            </a: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01" name="4 - Εικόνα" descr="lele.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53602" name="2 - Θέση περιεχομένου"/>
          <p:cNvSpPr>
            <a:spLocks noGrp="1"/>
          </p:cNvSpPr>
          <p:nvPr>
            <p:ph idx="1"/>
          </p:nvPr>
        </p:nvSpPr>
        <p:spPr/>
        <p:txBody>
          <a:bodyPr/>
          <a:lstStyle/>
          <a:p>
            <a:pPr algn="ctr">
              <a:spcBef>
                <a:spcPct val="0"/>
              </a:spcBef>
            </a:pPr>
            <a:r>
              <a:rPr lang="el-GR" sz="2000" smtClean="0">
                <a:solidFill>
                  <a:srgbClr val="FFFFFF"/>
                </a:solidFill>
                <a:latin typeface="Arial" charset="0"/>
              </a:rPr>
              <a:t>θέλουμε να μάθουμε να εκφράζουμε έμπρακτα το σεβασμό μας σε συμμαθητές, καθηγητές και γονείς.</a:t>
            </a:r>
          </a:p>
          <a:p>
            <a:pPr algn="ctr">
              <a:spcBef>
                <a:spcPct val="0"/>
              </a:spcBef>
            </a:pPr>
            <a:r>
              <a:rPr lang="el-GR" sz="2000" smtClean="0">
                <a:solidFill>
                  <a:srgbClr val="FFFFFF"/>
                </a:solidFill>
                <a:latin typeface="Arial" charset="0"/>
              </a:rPr>
              <a:t>Μας απασχολεί πως να γίνουμε καλύτεροι στις διαπροσωπικές μας σχέσεις, αλλά πιο πολύ μας ενδιαφέρει να μάθουμε να ελέγχουμε πιο αποτελεσματικά κάποια συναισθήματά μας. Θα τα καταφέρουμε άραγε? Για να δούμε... Πάντως, μέσα απ' αυτή τη διαδικασία δενόμαστε, περνάμε καλά, εκφραζόμαστε ελεύθερα με διάφορους τρόπους</a:t>
            </a:r>
            <a:endParaRPr lang="el-GR" sz="200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r>
              <a:rPr lang="el-GR" dirty="0" smtClean="0"/>
              <a:t>Έχουν άραγε χρώμα τα συναισθήματα?</a:t>
            </a:r>
            <a:endParaRPr lang="el-GR"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0769" name="4 - Εικόνα" descr="images.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60770" name="2 - Θέση περιεχομένου"/>
          <p:cNvSpPr>
            <a:spLocks noGrp="1"/>
          </p:cNvSpPr>
          <p:nvPr>
            <p:ph idx="1"/>
          </p:nvPr>
        </p:nvSpPr>
        <p:spPr>
          <a:xfrm>
            <a:off x="684213" y="1341438"/>
            <a:ext cx="7900987" cy="3571875"/>
          </a:xfrm>
        </p:spPr>
        <p:txBody>
          <a:bodyPr/>
          <a:lstStyle/>
          <a:p>
            <a:pPr eaLnBrk="1" hangingPunct="1">
              <a:buFont typeface="Arial" charset="0"/>
              <a:buNone/>
            </a:pPr>
            <a:r>
              <a:rPr lang="el-GR" sz="1600" smtClean="0">
                <a:latin typeface="Arial" charset="0"/>
              </a:rPr>
              <a:t>                                       Το δέντρο των συναισθημάτων</a:t>
            </a:r>
          </a:p>
          <a:p>
            <a:pPr eaLnBrk="1" hangingPunct="1"/>
            <a:r>
              <a:rPr lang="el-GR" sz="1600" smtClean="0"/>
              <a:t>Το δέντρο των συναισθημάτων το φροντίζουμε με μεγάλη προσοχή και φροντίδα ακριβώς γιατί νιώθει. Όταν είμαστε λυπημένοι γιατί έχουμε τσακωθεί με κάποιον ή γιατί κάποιος έχει πει κάτι άσχημο για μας ή γιατί ένας καθηγητής μας έχει μαλώσει, τότε ζωγραφίζουμε μπλέ κλαδιά και είτε κλαίμε είτε αναζητάμε τον καλύτερο μας φίλο για να μιλήσουμε. Αντίθετα, όταν είμαστε χαρούμενοι, ζωγραφίζουμε κόκκινα τα κλαδιά του δέντρου γιατί αισθανόμαστε να μας αγαπούν, να μας θέλουν, περνάμε καλά, γελάμε πολύ με την παρέα μας, πηγαίνουμε βόλτα με τα φιλαράκια μας ή παίζουμε μπάλα ή χορεύουμε. Η ζήλεια είναι κάπως κίτρινη  μας κάνει να μισούμε ή να τρωγόμαστε με τους άλλους. Η ζήλεια αλλάζει χρώμα όταν σκεφτούμε κάτι καλό που έχουμε εμείς και το εκτιμάμε χωρίς να αναζητάμε παραπάνω πράγματα. Ο θυμός έχει γκρι χρώμα, μας κάνει να ξεσπάμε στους άλλους, δεν μας αφήνει να εξωτερικεύουμε τα συναισθήματα μας εύκολα, άλλοτε  μας μπερδεύει. Πολλές φορές όταν εξωτερικεύσουμε το θυμό μας σε πρόσωπα που μας αγαπούν, φεύγει σιγά-σιγά. </a:t>
            </a: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1793" name="3 - Εικόνα" descr="gn.jpg"/>
          <p:cNvPicPr>
            <a:picLocks noChangeAspect="1"/>
          </p:cNvPicPr>
          <p:nvPr/>
        </p:nvPicPr>
        <p:blipFill>
          <a:blip r:embed="rId2" cstate="print"/>
          <a:srcRect/>
          <a:stretch>
            <a:fillRect/>
          </a:stretch>
        </p:blipFill>
        <p:spPr bwMode="auto">
          <a:xfrm>
            <a:off x="-6350" y="0"/>
            <a:ext cx="9156700" cy="6858000"/>
          </a:xfrm>
          <a:prstGeom prst="rect">
            <a:avLst/>
          </a:prstGeom>
          <a:noFill/>
          <a:ln w="9525">
            <a:noFill/>
            <a:miter lim="800000"/>
            <a:headEnd/>
            <a:tailEnd/>
          </a:ln>
        </p:spPr>
      </p:pic>
      <p:sp>
        <p:nvSpPr>
          <p:cNvPr id="161794" name="2 - Θέση περιεχομένου"/>
          <p:cNvSpPr>
            <a:spLocks noGrp="1"/>
          </p:cNvSpPr>
          <p:nvPr>
            <p:ph idx="1"/>
          </p:nvPr>
        </p:nvSpPr>
        <p:spPr/>
        <p:txBody>
          <a:bodyPr/>
          <a:lstStyle/>
          <a:p>
            <a:r>
              <a:rPr lang="el-GR" sz="2000" smtClean="0"/>
              <a:t>Η ξαφνική χαρά, ο ενθουσιασμός είναι έντονο πορτοκαλί, αισθανόμαστε σαν να είμαστε πάνω σε ένα μαγικό χαλί και πετάμε, τραγουδάμε, ψηλώνουμε, είμαστε γεμάτοι, είμαστε δυνατοί και ανυπόμονοι. Το άγχος μας μαυρίζει, μας πνίγει, δεν μας αφήνει να ανασάνουμε. Να σκεφτόμαστε θετικά και να κάνουμε μικρά βήματα είναι οι συμβουλές που μας δίνουν οι καθηγητές και οι γονείς μας.  Η ηρεμία είναι ροζ, απαλή και γλυκιά σαν την αγαπημένη μας μουσική που μας βοηθά να ηρεμήσουμε, να σκεφτούμε, να χαλαρώσουμε. Το καφέ είναι το χρώμα της απογοήτευσης, σκούρο, κλειστό και έντονο, έτσι όπως αισθανόμαστε όταν δεν γράφουμε καλά σε κάποιο τεστ ή διαγώνισμα ή όταν αποτύχουμε να καταφέρουμε κάτι. Αν την αφήσουμε να μας κυριεύσει, στενοχωριόμαστε και αισθανόμαστε χάλια. Αν όμως δεν το βάλουμε κάτω, ίσως  την επόμενη φορά να είμαστε πιο δυνατοί και να πετύχουμε το σκοπό μας. Τέλος, η ελπίδα γίνεται ζωηρή πράσινη όταν περιμένουμε πως και πως να γίνει κάτι που θέλουμε πολύ ή όταν είναι να πάμε εκδρομή</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άγχος</a:t>
            </a:r>
            <a:endParaRPr lang="el-GR" dirty="0"/>
          </a:p>
        </p:txBody>
      </p:sp>
      <p:sp>
        <p:nvSpPr>
          <p:cNvPr id="3" name="2 - Θέση περιεχομένου"/>
          <p:cNvSpPr>
            <a:spLocks noGrp="1"/>
          </p:cNvSpPr>
          <p:nvPr>
            <p:ph idx="1"/>
          </p:nvPr>
        </p:nvSpPr>
        <p:spPr/>
        <p:txBody>
          <a:bodyPr/>
          <a:lstStyle/>
          <a:p>
            <a:r>
              <a:rPr lang="el-GR" sz="2800" dirty="0" smtClean="0"/>
              <a:t>Το άγχος για τις εξετάσεις φαίνεται να μας πιέζει και να μας καταπιέζει όλο και πιο πολύ. Σχεδόν πάντα αισθανόμαστε σαν να είμαστε εγκλωβισμένοι σε μια σκοτεινή σπηλιά κι ο Κύκλωπας Πολύφημος την φυλάει τόσο καλά που δεν υπάρχει έξοδος διαφυγής. Πανικοβαλλόμαστε, γινόμαστε νευρικοί, κουραζόμαστε, άλλες φορές μας πονά το στομάχι ή το κεφάλι, αισθανόμαστε ζαλάδα, τρώμε τα νύχια μας, αλλά κυρίως αισθανόμαστε μια ταραχή κι έναν εσωτερικό φόβο ότι δεν θα τα καταφέρουμε.</a:t>
            </a:r>
          </a:p>
          <a:p>
            <a:pPr>
              <a:buNone/>
            </a:pPr>
            <a:endParaRPr lang="el-GR" dirty="0" smtClean="0"/>
          </a:p>
          <a:p>
            <a:endParaRPr lang="el-G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Όταν ο Πολύφημος λείπει από τη σπηλιά, προσπαθούμε να σκεφτούμε τρόπους διαφυγής, μηχανευόμαστε οτιδήποτε νομίζουμε ότι μπορεί να μας βοηθήσει.</a:t>
            </a:r>
          </a:p>
          <a:p>
            <a:endParaRPr lang="el-G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7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TotalTime>
  <Words>1989</Words>
  <Application>Microsoft Office PowerPoint</Application>
  <PresentationFormat>Προβολή στην οθόνη (4:3)</PresentationFormat>
  <Paragraphs>142</Paragraphs>
  <Slides>20</Slides>
  <Notes>0</Notes>
  <HiddenSlides>0</HiddenSlides>
  <MMClips>1</MMClips>
  <ScaleCrop>false</ScaleCrop>
  <HeadingPairs>
    <vt:vector size="4" baseType="variant">
      <vt:variant>
        <vt:lpstr>Θέμα</vt:lpstr>
      </vt:variant>
      <vt:variant>
        <vt:i4>6</vt:i4>
      </vt:variant>
      <vt:variant>
        <vt:lpstr>Τίτλοι διαφανειών</vt:lpstr>
      </vt:variant>
      <vt:variant>
        <vt:i4>20</vt:i4>
      </vt:variant>
    </vt:vector>
  </HeadingPairs>
  <TitlesOfParts>
    <vt:vector size="26" baseType="lpstr">
      <vt:lpstr>1_Θέμα του Office</vt:lpstr>
      <vt:lpstr>Θέμα του Office</vt:lpstr>
      <vt:lpstr>2_Θέμα του Office</vt:lpstr>
      <vt:lpstr>4_Θέμα του Office</vt:lpstr>
      <vt:lpstr>7_Θέμα του Office</vt:lpstr>
      <vt:lpstr>11_Θέμα του Office</vt:lpstr>
      <vt:lpstr>H B’ τάξη του 1ου Γυμνασίου Ανατολής παρουσιάζει</vt:lpstr>
      <vt:lpstr> Έχετε ανάγκη από</vt:lpstr>
      <vt:lpstr>Διαφάνεια 3</vt:lpstr>
      <vt:lpstr>Διαφάνεια 4</vt:lpstr>
      <vt:lpstr>Διαφάνεια 5</vt:lpstr>
      <vt:lpstr>Διαφάνεια 6</vt:lpstr>
      <vt:lpstr>Διαφάνεια 7</vt:lpstr>
      <vt:lpstr>Το άγχος</vt:lpstr>
      <vt:lpstr>Διαφάνεια 9</vt:lpstr>
      <vt:lpstr>Διαφάνεια 10</vt:lpstr>
      <vt:lpstr>Διαφάνεια 11</vt:lpstr>
      <vt:lpstr> Στρες και τεχνικές διαχείρισής του. </vt:lpstr>
      <vt:lpstr>«Συμπτώματα» έντονου στρες </vt:lpstr>
      <vt:lpstr>Απλές στρατηγικές διαχείρισης του στρες </vt:lpstr>
      <vt:lpstr>Διαφραγματική αναπνοή </vt:lpstr>
      <vt:lpstr>Χαλάρωση των μυών </vt:lpstr>
      <vt:lpstr>Επίλυση προβλήματος </vt:lpstr>
      <vt:lpstr>Ελέγχοντας τις αρνητικές σκέψεις σε τρία βήματα </vt:lpstr>
      <vt:lpstr>Έλαβαν μέρος οι μαθητές</vt:lpstr>
      <vt:lpstr>Διαφάνεια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Β1 του 1ου Γυμνασίου Ανατολής παρουσιάζει</dc:title>
  <dc:creator>Guest</dc:creator>
  <cp:lastModifiedBy>user</cp:lastModifiedBy>
  <cp:revision>31</cp:revision>
  <dcterms:created xsi:type="dcterms:W3CDTF">2016-04-14T11:55:32Z</dcterms:created>
  <dcterms:modified xsi:type="dcterms:W3CDTF">2018-05-29T14:54:04Z</dcterms:modified>
</cp:coreProperties>
</file>