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77" r:id="rId4"/>
    <p:sldId id="278" r:id="rId5"/>
    <p:sldId id="279" r:id="rId6"/>
    <p:sldId id="280" r:id="rId7"/>
    <p:sldId id="257" r:id="rId8"/>
    <p:sldId id="258" r:id="rId9"/>
    <p:sldId id="259" r:id="rId10"/>
    <p:sldId id="273" r:id="rId11"/>
    <p:sldId id="260" r:id="rId12"/>
    <p:sldId id="264" r:id="rId13"/>
    <p:sldId id="262" r:id="rId14"/>
    <p:sldId id="265" r:id="rId15"/>
    <p:sldId id="266" r:id="rId16"/>
    <p:sldId id="267" r:id="rId17"/>
    <p:sldId id="268" r:id="rId18"/>
    <p:sldId id="269" r:id="rId19"/>
    <p:sldId id="270" r:id="rId20"/>
    <p:sldId id="275" r:id="rId21"/>
    <p:sldId id="271" r:id="rId22"/>
    <p:sldId id="272" r:id="rId23"/>
    <p:sldId id="274" r:id="rId2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18" autoAdjust="0"/>
  </p:normalViewPr>
  <p:slideViewPr>
    <p:cSldViewPr>
      <p:cViewPr varScale="1">
        <p:scale>
          <a:sx n="81" d="100"/>
          <a:sy n="81" d="100"/>
        </p:scale>
        <p:origin x="-103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28 - Τίτλος"/>
          <p:cNvSpPr>
            <a:spLocks noGrp="1"/>
          </p:cNvSpPr>
          <p:nvPr>
            <p:ph type="ctrTitle"/>
          </p:nvPr>
        </p:nvSpPr>
        <p:spPr>
          <a:xfrm>
            <a:off x="381000" y="4853411"/>
            <a:ext cx="8458200" cy="1222375"/>
          </a:xfrm>
        </p:spPr>
        <p:txBody>
          <a:bodyPr anchor="t"/>
          <a:lstStyle/>
          <a:p>
            <a:r>
              <a:rPr lang="el-GR" smtClean="0"/>
              <a:t>Kλικ για επεξεργασία του τίτλου</a:t>
            </a:r>
            <a:endParaRPr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5" name="15 - Θέση ημερομηνίας"/>
          <p:cNvSpPr>
            <a:spLocks noGrp="1"/>
          </p:cNvSpPr>
          <p:nvPr>
            <p:ph type="dt" sz="half" idx="10"/>
          </p:nvPr>
        </p:nvSpPr>
        <p:spPr/>
        <p:txBody>
          <a:bodyPr/>
          <a:lstStyle>
            <a:lvl1pPr>
              <a:defRPr/>
            </a:lvl1pPr>
          </a:lstStyle>
          <a:p>
            <a:pPr>
              <a:defRPr/>
            </a:pPr>
            <a:fld id="{A2DDC5B5-284A-4C1A-A440-4C3BB895ADD6}" type="datetimeFigureOut">
              <a:rPr lang="el-GR"/>
              <a:pPr>
                <a:defRPr/>
              </a:pPr>
              <a:t>27/9/2018</a:t>
            </a:fld>
            <a:endParaRPr lang="el-GR"/>
          </a:p>
        </p:txBody>
      </p:sp>
      <p:sp>
        <p:nvSpPr>
          <p:cNvPr id="6" name="1 - Θέση υποσέλιδου"/>
          <p:cNvSpPr>
            <a:spLocks noGrp="1"/>
          </p:cNvSpPr>
          <p:nvPr>
            <p:ph type="ftr" sz="quarter" idx="11"/>
          </p:nvPr>
        </p:nvSpPr>
        <p:spPr/>
        <p:txBody>
          <a:bodyPr/>
          <a:lstStyle>
            <a:lvl1pPr>
              <a:defRPr/>
            </a:lvl1pPr>
          </a:lstStyle>
          <a:p>
            <a:pPr>
              <a:defRPr/>
            </a:pPr>
            <a:endParaRPr lang="el-GR"/>
          </a:p>
        </p:txBody>
      </p:sp>
      <p:sp>
        <p:nvSpPr>
          <p:cNvPr id="7" name="14 - Θέση αριθμού διαφάνειας"/>
          <p:cNvSpPr>
            <a:spLocks noGrp="1"/>
          </p:cNvSpPr>
          <p:nvPr>
            <p:ph type="sldNum" sz="quarter" idx="12"/>
          </p:nvPr>
        </p:nvSpPr>
        <p:spPr>
          <a:xfrm>
            <a:off x="8229600" y="6473825"/>
            <a:ext cx="758825" cy="247650"/>
          </a:xfrm>
        </p:spPr>
        <p:txBody>
          <a:bodyPr/>
          <a:lstStyle>
            <a:lvl1pPr>
              <a:defRPr/>
            </a:lvl1pPr>
          </a:lstStyle>
          <a:p>
            <a:pPr>
              <a:defRPr/>
            </a:pPr>
            <a:fld id="{E647C096-EE83-4916-A934-6AC690652A58}"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0 - Θέση ημερομηνίας"/>
          <p:cNvSpPr>
            <a:spLocks noGrp="1"/>
          </p:cNvSpPr>
          <p:nvPr>
            <p:ph type="dt" sz="half" idx="10"/>
          </p:nvPr>
        </p:nvSpPr>
        <p:spPr/>
        <p:txBody>
          <a:bodyPr/>
          <a:lstStyle>
            <a:lvl1pPr>
              <a:defRPr/>
            </a:lvl1pPr>
          </a:lstStyle>
          <a:p>
            <a:pPr>
              <a:defRPr/>
            </a:pPr>
            <a:fld id="{30188772-A9B6-4B0C-BB45-4638D274B47A}" type="datetimeFigureOut">
              <a:rPr lang="el-GR"/>
              <a:pPr>
                <a:defRPr/>
              </a:pPr>
              <a:t>27/9/2018</a:t>
            </a:fld>
            <a:endParaRPr lang="el-GR"/>
          </a:p>
        </p:txBody>
      </p:sp>
      <p:sp>
        <p:nvSpPr>
          <p:cNvPr id="5" name="27 - Θέση υποσέλιδου"/>
          <p:cNvSpPr>
            <a:spLocks noGrp="1"/>
          </p:cNvSpPr>
          <p:nvPr>
            <p:ph type="ftr" sz="quarter" idx="11"/>
          </p:nvPr>
        </p:nvSpPr>
        <p:spPr/>
        <p:txBody>
          <a:bodyPr/>
          <a:lstStyle>
            <a:lvl1pPr>
              <a:defRPr/>
            </a:lvl1pPr>
          </a:lstStyle>
          <a:p>
            <a:pPr>
              <a:defRPr/>
            </a:pPr>
            <a:endParaRPr lang="el-GR"/>
          </a:p>
        </p:txBody>
      </p:sp>
      <p:sp>
        <p:nvSpPr>
          <p:cNvPr id="6" name="4 - Θέση αριθμού διαφάνειας"/>
          <p:cNvSpPr>
            <a:spLocks noGrp="1"/>
          </p:cNvSpPr>
          <p:nvPr>
            <p:ph type="sldNum" sz="quarter" idx="12"/>
          </p:nvPr>
        </p:nvSpPr>
        <p:spPr/>
        <p:txBody>
          <a:bodyPr/>
          <a:lstStyle>
            <a:lvl1pPr>
              <a:defRPr/>
            </a:lvl1pPr>
          </a:lstStyle>
          <a:p>
            <a:pPr>
              <a:defRPr/>
            </a:pPr>
            <a:fld id="{23A38B79-82C3-4098-A8C2-86C1912874D5}"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lvl1pPr>
              <a:defRPr/>
            </a:lvl1pPr>
          </a:lstStyle>
          <a:p>
            <a:pPr>
              <a:defRPr/>
            </a:pPr>
            <a:fld id="{0E15840E-D9C1-44D0-BB2A-D734F8305791}" type="datetimeFigureOut">
              <a:rPr lang="el-GR"/>
              <a:pPr>
                <a:defRPr/>
              </a:pPr>
              <a:t>27/9/2018</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0D171ADF-C015-4EC5-A667-26FE48EF277A}"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lang="el-GR" smtClean="0"/>
              <a:t>Kλικ για επεξεργασία του τίτλου</a:t>
            </a:r>
            <a:endParaRPr lang="en-US"/>
          </a:p>
        </p:txBody>
      </p:sp>
      <p:sp>
        <p:nvSpPr>
          <p:cNvPr id="27" name="26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4 - Θέση ημερομηνίας"/>
          <p:cNvSpPr>
            <a:spLocks noGrp="1"/>
          </p:cNvSpPr>
          <p:nvPr>
            <p:ph type="dt" sz="half" idx="10"/>
          </p:nvPr>
        </p:nvSpPr>
        <p:spPr/>
        <p:txBody>
          <a:bodyPr/>
          <a:lstStyle>
            <a:lvl1pPr>
              <a:defRPr/>
            </a:lvl1pPr>
          </a:lstStyle>
          <a:p>
            <a:pPr>
              <a:defRPr/>
            </a:pPr>
            <a:fld id="{A261A6D7-951A-42AA-AAD3-0DA47AE7A857}" type="datetimeFigureOut">
              <a:rPr lang="el-GR"/>
              <a:pPr>
                <a:defRPr/>
              </a:pPr>
              <a:t>27/9/2018</a:t>
            </a:fld>
            <a:endParaRPr lang="el-GR"/>
          </a:p>
        </p:txBody>
      </p:sp>
      <p:sp>
        <p:nvSpPr>
          <p:cNvPr id="5" name="18 - Θέση υποσέλιδου"/>
          <p:cNvSpPr>
            <a:spLocks noGrp="1"/>
          </p:cNvSpPr>
          <p:nvPr>
            <p:ph type="ftr" sz="quarter" idx="11"/>
          </p:nvPr>
        </p:nvSpPr>
        <p:spPr>
          <a:xfrm>
            <a:off x="3581400" y="76200"/>
            <a:ext cx="2895600" cy="288925"/>
          </a:xfrm>
        </p:spPr>
        <p:txBody>
          <a:bodyPr/>
          <a:lstStyle>
            <a:lvl1pPr>
              <a:defRPr/>
            </a:lvl1pPr>
          </a:lstStyle>
          <a:p>
            <a:pPr>
              <a:defRPr/>
            </a:pPr>
            <a:endParaRPr lang="el-GR"/>
          </a:p>
        </p:txBody>
      </p:sp>
      <p:sp>
        <p:nvSpPr>
          <p:cNvPr id="6" name="15 - Θέση αριθμού διαφάνειας"/>
          <p:cNvSpPr>
            <a:spLocks noGrp="1"/>
          </p:cNvSpPr>
          <p:nvPr>
            <p:ph type="sldNum" sz="quarter" idx="12"/>
          </p:nvPr>
        </p:nvSpPr>
        <p:spPr>
          <a:xfrm>
            <a:off x="8229600" y="6473825"/>
            <a:ext cx="758825" cy="247650"/>
          </a:xfrm>
        </p:spPr>
        <p:txBody>
          <a:bodyPr/>
          <a:lstStyle>
            <a:lvl1pPr>
              <a:defRPr/>
            </a:lvl1pPr>
          </a:lstStyle>
          <a:p>
            <a:pPr>
              <a:defRPr/>
            </a:pPr>
            <a:fld id="{92972ABC-4B00-476D-B3BE-93BC91C1EBFE}"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lang="el-GR" smtClean="0"/>
              <a:t>Kλικ για επεξεργασία του τίτλου</a:t>
            </a:r>
            <a:endParaRPr lang="en-US"/>
          </a:p>
        </p:txBody>
      </p:sp>
      <p:sp>
        <p:nvSpPr>
          <p:cNvPr id="5" name="18 - Θέση ημερομηνίας"/>
          <p:cNvSpPr>
            <a:spLocks noGrp="1"/>
          </p:cNvSpPr>
          <p:nvPr>
            <p:ph type="dt" sz="half" idx="10"/>
          </p:nvPr>
        </p:nvSpPr>
        <p:spPr/>
        <p:txBody>
          <a:bodyPr/>
          <a:lstStyle>
            <a:lvl1pPr>
              <a:defRPr/>
            </a:lvl1pPr>
          </a:lstStyle>
          <a:p>
            <a:pPr>
              <a:defRPr/>
            </a:pPr>
            <a:fld id="{D4421A0F-31CF-41E6-A04B-4C9040D4AF09}" type="datetimeFigureOut">
              <a:rPr lang="el-GR"/>
              <a:pPr>
                <a:defRPr/>
              </a:pPr>
              <a:t>27/9/2018</a:t>
            </a:fld>
            <a:endParaRPr lang="el-GR"/>
          </a:p>
        </p:txBody>
      </p:sp>
      <p:sp>
        <p:nvSpPr>
          <p:cNvPr id="7" name="10 - Θέση υποσέλιδου"/>
          <p:cNvSpPr>
            <a:spLocks noGrp="1"/>
          </p:cNvSpPr>
          <p:nvPr>
            <p:ph type="ftr" sz="quarter" idx="11"/>
          </p:nvPr>
        </p:nvSpPr>
        <p:spPr/>
        <p:txBody>
          <a:bodyPr/>
          <a:lstStyle>
            <a:lvl1pPr>
              <a:defRPr/>
            </a:lvl1pPr>
          </a:lstStyle>
          <a:p>
            <a:pPr>
              <a:defRPr/>
            </a:pPr>
            <a:endParaRPr lang="el-GR"/>
          </a:p>
        </p:txBody>
      </p:sp>
      <p:sp>
        <p:nvSpPr>
          <p:cNvPr id="9" name="15 - Θέση αριθμού διαφάνειας"/>
          <p:cNvSpPr>
            <a:spLocks noGrp="1"/>
          </p:cNvSpPr>
          <p:nvPr>
            <p:ph type="sldNum" sz="quarter" idx="12"/>
          </p:nvPr>
        </p:nvSpPr>
        <p:spPr/>
        <p:txBody>
          <a:bodyPr/>
          <a:lstStyle>
            <a:lvl1pPr>
              <a:defRPr/>
            </a:lvl1pPr>
          </a:lstStyle>
          <a:p>
            <a:pPr>
              <a:defRPr/>
            </a:pPr>
            <a:fld id="{2937E1BD-C5DE-44E5-AE3A-9E5DA0523194}"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lang="el-GR" smtClean="0"/>
              <a:t>Kλικ για επεξεργασία του τίτλου</a:t>
            </a:r>
            <a:endParaRPr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10 - Θέση ημερομηνίας"/>
          <p:cNvSpPr>
            <a:spLocks noGrp="1"/>
          </p:cNvSpPr>
          <p:nvPr>
            <p:ph type="dt" sz="half" idx="10"/>
          </p:nvPr>
        </p:nvSpPr>
        <p:spPr/>
        <p:txBody>
          <a:bodyPr/>
          <a:lstStyle>
            <a:lvl1pPr>
              <a:defRPr/>
            </a:lvl1pPr>
          </a:lstStyle>
          <a:p>
            <a:pPr>
              <a:defRPr/>
            </a:pPr>
            <a:fld id="{505EF1B2-432A-48A5-B8F0-796654F9C49C}" type="datetimeFigureOut">
              <a:rPr lang="el-GR"/>
              <a:pPr>
                <a:defRPr/>
              </a:pPr>
              <a:t>27/9/2018</a:t>
            </a:fld>
            <a:endParaRPr lang="el-GR"/>
          </a:p>
        </p:txBody>
      </p:sp>
      <p:sp>
        <p:nvSpPr>
          <p:cNvPr id="6" name="27 - Θέση υποσέλιδου"/>
          <p:cNvSpPr>
            <a:spLocks noGrp="1"/>
          </p:cNvSpPr>
          <p:nvPr>
            <p:ph type="ftr" sz="quarter" idx="11"/>
          </p:nvPr>
        </p:nvSpPr>
        <p:spPr/>
        <p:txBody>
          <a:bodyPr/>
          <a:lstStyle>
            <a:lvl1pPr>
              <a:defRPr/>
            </a:lvl1pPr>
          </a:lstStyle>
          <a:p>
            <a:pPr>
              <a:defRPr/>
            </a:pPr>
            <a:endParaRPr lang="el-GR"/>
          </a:p>
        </p:txBody>
      </p:sp>
      <p:sp>
        <p:nvSpPr>
          <p:cNvPr id="7" name="4 - Θέση αριθμού διαφάνειας"/>
          <p:cNvSpPr>
            <a:spLocks noGrp="1"/>
          </p:cNvSpPr>
          <p:nvPr>
            <p:ph type="sldNum" sz="quarter" idx="12"/>
          </p:nvPr>
        </p:nvSpPr>
        <p:spPr/>
        <p:txBody>
          <a:bodyPr/>
          <a:lstStyle>
            <a:lvl1pPr>
              <a:defRPr/>
            </a:lvl1pPr>
          </a:lstStyle>
          <a:p>
            <a:pPr>
              <a:defRPr/>
            </a:pPr>
            <a:fld id="{4EEE9E83-31FD-489A-A940-8948FD04331A}"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7"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28 - Τίτλος"/>
          <p:cNvSpPr>
            <a:spLocks noGrp="1"/>
          </p:cNvSpPr>
          <p:nvPr>
            <p:ph type="title"/>
          </p:nvPr>
        </p:nvSpPr>
        <p:spPr>
          <a:xfrm>
            <a:off x="304800" y="5410200"/>
            <a:ext cx="8610600" cy="882650"/>
          </a:xfrm>
        </p:spPr>
        <p:txBody>
          <a:bodyPr/>
          <a:lstStyle>
            <a:lvl1pPr>
              <a:defRPr/>
            </a:lvl1pPr>
          </a:lstStyle>
          <a:p>
            <a:r>
              <a:rPr lang="el-GR" smtClean="0"/>
              <a:t>Kλικ για επεξεργασία του τίτλου</a:t>
            </a:r>
            <a:endParaRPr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8" name="9 - Θέση ημερομηνίας"/>
          <p:cNvSpPr>
            <a:spLocks noGrp="1"/>
          </p:cNvSpPr>
          <p:nvPr>
            <p:ph type="dt" sz="half" idx="10"/>
          </p:nvPr>
        </p:nvSpPr>
        <p:spPr/>
        <p:txBody>
          <a:bodyPr/>
          <a:lstStyle>
            <a:lvl1pPr>
              <a:defRPr/>
            </a:lvl1pPr>
          </a:lstStyle>
          <a:p>
            <a:pPr>
              <a:defRPr/>
            </a:pPr>
            <a:fld id="{75CFAB50-894C-44EF-AA5F-DD2CCB61E084}" type="datetimeFigureOut">
              <a:rPr lang="el-GR"/>
              <a:pPr>
                <a:defRPr/>
              </a:pPr>
              <a:t>27/9/2018</a:t>
            </a:fld>
            <a:endParaRPr lang="el-GR"/>
          </a:p>
        </p:txBody>
      </p:sp>
      <p:sp>
        <p:nvSpPr>
          <p:cNvPr id="9" name="5 - Θέση υποσέλιδου"/>
          <p:cNvSpPr>
            <a:spLocks noGrp="1"/>
          </p:cNvSpPr>
          <p:nvPr>
            <p:ph type="ftr" sz="quarter" idx="11"/>
          </p:nvPr>
        </p:nvSpPr>
        <p:spPr/>
        <p:txBody>
          <a:bodyPr/>
          <a:lstStyle>
            <a:lvl1pPr>
              <a:defRPr/>
            </a:lvl1pPr>
          </a:lstStyle>
          <a:p>
            <a:pPr>
              <a:defRPr/>
            </a:pPr>
            <a:endParaRPr lang="el-GR"/>
          </a:p>
        </p:txBody>
      </p:sp>
      <p:sp>
        <p:nvSpPr>
          <p:cNvPr id="10" name="6 - Θέση αριθμού διαφάνειας"/>
          <p:cNvSpPr>
            <a:spLocks noGrp="1"/>
          </p:cNvSpPr>
          <p:nvPr>
            <p:ph type="sldNum" sz="quarter" idx="12"/>
          </p:nvPr>
        </p:nvSpPr>
        <p:spPr>
          <a:xfrm>
            <a:off x="8229600" y="6477000"/>
            <a:ext cx="762000" cy="247650"/>
          </a:xfrm>
        </p:spPr>
        <p:txBody>
          <a:bodyPr/>
          <a:lstStyle>
            <a:lvl1pPr>
              <a:defRPr/>
            </a:lvl1pPr>
          </a:lstStyle>
          <a:p>
            <a:pPr>
              <a:defRPr/>
            </a:pPr>
            <a:fld id="{8B3DD6B9-3C51-40A9-A666-964915874139}"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lang="el-GR" smtClean="0"/>
              <a:t>Kλικ για επεξεργασία του τίτλου</a:t>
            </a:r>
            <a:endParaRPr lang="en-US"/>
          </a:p>
        </p:txBody>
      </p:sp>
      <p:sp>
        <p:nvSpPr>
          <p:cNvPr id="3" name="10 - Θέση ημερομηνίας"/>
          <p:cNvSpPr>
            <a:spLocks noGrp="1"/>
          </p:cNvSpPr>
          <p:nvPr>
            <p:ph type="dt" sz="half" idx="10"/>
          </p:nvPr>
        </p:nvSpPr>
        <p:spPr/>
        <p:txBody>
          <a:bodyPr/>
          <a:lstStyle>
            <a:lvl1pPr>
              <a:defRPr/>
            </a:lvl1pPr>
          </a:lstStyle>
          <a:p>
            <a:pPr>
              <a:defRPr/>
            </a:pPr>
            <a:fld id="{34E4917F-4CB8-4CB8-A4A0-5C0741D2FE8A}" type="datetimeFigureOut">
              <a:rPr lang="el-GR"/>
              <a:pPr>
                <a:defRPr/>
              </a:pPr>
              <a:t>27/9/2018</a:t>
            </a:fld>
            <a:endParaRPr lang="el-GR"/>
          </a:p>
        </p:txBody>
      </p:sp>
      <p:sp>
        <p:nvSpPr>
          <p:cNvPr id="4" name="27 - Θέση υποσέλιδου"/>
          <p:cNvSpPr>
            <a:spLocks noGrp="1"/>
          </p:cNvSpPr>
          <p:nvPr>
            <p:ph type="ftr" sz="quarter" idx="11"/>
          </p:nvPr>
        </p:nvSpPr>
        <p:spPr/>
        <p:txBody>
          <a:bodyPr/>
          <a:lstStyle>
            <a:lvl1pPr>
              <a:defRPr/>
            </a:lvl1pPr>
          </a:lstStyle>
          <a:p>
            <a:pPr>
              <a:defRPr/>
            </a:pPr>
            <a:endParaRPr lang="el-GR"/>
          </a:p>
        </p:txBody>
      </p:sp>
      <p:sp>
        <p:nvSpPr>
          <p:cNvPr id="5" name="4 - Θέση αριθμού διαφάνειας"/>
          <p:cNvSpPr>
            <a:spLocks noGrp="1"/>
          </p:cNvSpPr>
          <p:nvPr>
            <p:ph type="sldNum" sz="quarter" idx="12"/>
          </p:nvPr>
        </p:nvSpPr>
        <p:spPr/>
        <p:txBody>
          <a:bodyPr/>
          <a:lstStyle>
            <a:lvl1pPr>
              <a:defRPr/>
            </a:lvl1pPr>
          </a:lstStyle>
          <a:p>
            <a:pPr>
              <a:defRPr/>
            </a:pPr>
            <a:fld id="{4AFC35AA-B44D-4B72-B21E-F1BA485A75FB}"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2 - Θέση ημερομηνίας"/>
          <p:cNvSpPr>
            <a:spLocks noGrp="1"/>
          </p:cNvSpPr>
          <p:nvPr>
            <p:ph type="dt" sz="half" idx="10"/>
          </p:nvPr>
        </p:nvSpPr>
        <p:spPr/>
        <p:txBody>
          <a:bodyPr/>
          <a:lstStyle>
            <a:lvl1pPr>
              <a:defRPr/>
            </a:lvl1pPr>
          </a:lstStyle>
          <a:p>
            <a:pPr>
              <a:defRPr/>
            </a:pPr>
            <a:fld id="{97F12A85-B3F7-43E1-BD2A-B9BBA8587C8F}" type="datetimeFigureOut">
              <a:rPr lang="el-GR"/>
              <a:pPr>
                <a:defRPr/>
              </a:pPr>
              <a:t>27/9/2018</a:t>
            </a:fld>
            <a:endParaRPr lang="el-GR"/>
          </a:p>
        </p:txBody>
      </p:sp>
      <p:sp>
        <p:nvSpPr>
          <p:cNvPr id="3" name="23 - Θέση υποσέλιδου"/>
          <p:cNvSpPr>
            <a:spLocks noGrp="1"/>
          </p:cNvSpPr>
          <p:nvPr>
            <p:ph type="ftr" sz="quarter" idx="11"/>
          </p:nvPr>
        </p:nvSpPr>
        <p:spPr/>
        <p:txBody>
          <a:bodyPr/>
          <a:lstStyle>
            <a:lvl1pPr>
              <a:defRPr/>
            </a:lvl1pPr>
          </a:lstStyle>
          <a:p>
            <a:pPr>
              <a:defRPr/>
            </a:pPr>
            <a:endParaRPr lang="el-GR"/>
          </a:p>
        </p:txBody>
      </p:sp>
      <p:sp>
        <p:nvSpPr>
          <p:cNvPr id="4" name="6 - Θέση αριθμού διαφάνειας"/>
          <p:cNvSpPr>
            <a:spLocks noGrp="1"/>
          </p:cNvSpPr>
          <p:nvPr>
            <p:ph type="sldNum" sz="quarter" idx="12"/>
          </p:nvPr>
        </p:nvSpPr>
        <p:spPr/>
        <p:txBody>
          <a:bodyPr/>
          <a:lstStyle>
            <a:lvl1pPr>
              <a:defRPr/>
            </a:lvl1pPr>
          </a:lstStyle>
          <a:p>
            <a:pPr>
              <a:defRPr/>
            </a:pPr>
            <a:fld id="{CB8689E9-91D2-4031-9E65-B8BD6B7EA742}"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5"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11 - Τίτλος"/>
          <p:cNvSpPr>
            <a:spLocks noGrp="1"/>
          </p:cNvSpPr>
          <p:nvPr>
            <p:ph type="title"/>
          </p:nvPr>
        </p:nvSpPr>
        <p:spPr>
          <a:xfrm>
            <a:off x="457200" y="5486400"/>
            <a:ext cx="8458200" cy="520700"/>
          </a:xfrm>
        </p:spPr>
        <p:txBody>
          <a:bodyPr/>
          <a:lstStyle>
            <a:lvl1pPr algn="l">
              <a:buNone/>
              <a:defRPr sz="2000" b="1"/>
            </a:lvl1pPr>
          </a:lstStyle>
          <a:p>
            <a:r>
              <a:rPr lang="el-GR" smtClean="0"/>
              <a:t>Kλικ για επεξεργασία του τίτλου</a:t>
            </a:r>
            <a:endParaRPr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24 - Θέση ημερομηνίας"/>
          <p:cNvSpPr>
            <a:spLocks noGrp="1"/>
          </p:cNvSpPr>
          <p:nvPr>
            <p:ph type="dt" sz="half" idx="10"/>
          </p:nvPr>
        </p:nvSpPr>
        <p:spPr/>
        <p:txBody>
          <a:bodyPr/>
          <a:lstStyle>
            <a:lvl1pPr>
              <a:defRPr/>
            </a:lvl1pPr>
          </a:lstStyle>
          <a:p>
            <a:pPr>
              <a:defRPr/>
            </a:pPr>
            <a:fld id="{6439D580-1327-43AF-8B8E-A071C1289FDE}" type="datetimeFigureOut">
              <a:rPr lang="el-GR"/>
              <a:pPr>
                <a:defRPr/>
              </a:pPr>
              <a:t>27/9/2018</a:t>
            </a:fld>
            <a:endParaRPr lang="el-GR"/>
          </a:p>
        </p:txBody>
      </p:sp>
      <p:sp>
        <p:nvSpPr>
          <p:cNvPr id="7" name="28 - Θέση υποσέλιδου"/>
          <p:cNvSpPr>
            <a:spLocks noGrp="1"/>
          </p:cNvSpPr>
          <p:nvPr>
            <p:ph type="ftr" sz="quarter" idx="11"/>
          </p:nvPr>
        </p:nvSpPr>
        <p:spPr/>
        <p:txBody>
          <a:bodyPr/>
          <a:lstStyle>
            <a:lvl1pPr>
              <a:defRPr/>
            </a:lvl1pPr>
          </a:lstStyle>
          <a:p>
            <a:pPr>
              <a:defRPr/>
            </a:pPr>
            <a:endParaRPr lang="el-GR"/>
          </a:p>
        </p:txBody>
      </p:sp>
      <p:sp>
        <p:nvSpPr>
          <p:cNvPr id="8" name="6 - Θέση αριθμού διαφάνειας"/>
          <p:cNvSpPr>
            <a:spLocks noGrp="1"/>
          </p:cNvSpPr>
          <p:nvPr>
            <p:ph type="sldNum" sz="quarter" idx="12"/>
          </p:nvPr>
        </p:nvSpPr>
        <p:spPr/>
        <p:txBody>
          <a:bodyPr/>
          <a:lstStyle>
            <a:lvl1pPr>
              <a:defRPr/>
            </a:lvl1pPr>
          </a:lstStyle>
          <a:p>
            <a:pPr>
              <a:defRPr/>
            </a:pPr>
            <a:fld id="{697A2021-BCCC-406D-BD7F-1AE1CB1E97EC}"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17" name="16 - Τίτλος"/>
          <p:cNvSpPr>
            <a:spLocks noGrp="1"/>
          </p:cNvSpPr>
          <p:nvPr>
            <p:ph type="title"/>
          </p:nvPr>
        </p:nvSpPr>
        <p:spPr>
          <a:xfrm>
            <a:off x="381000" y="4993760"/>
            <a:ext cx="5867400" cy="522288"/>
          </a:xfrm>
        </p:spPr>
        <p:txBody>
          <a:bodyPr/>
          <a:lstStyle>
            <a:lvl1pPr algn="l">
              <a:buNone/>
              <a:defRPr sz="2000" b="1"/>
            </a:lvl1pPr>
          </a:lstStyle>
          <a:p>
            <a:r>
              <a:rPr lang="el-GR" smtClean="0"/>
              <a:t>Kλικ για επεξεργασία του τίτλου</a:t>
            </a:r>
            <a:endParaRPr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5" name="6 - Θέση ημερομηνίας"/>
          <p:cNvSpPr>
            <a:spLocks noGrp="1"/>
          </p:cNvSpPr>
          <p:nvPr>
            <p:ph type="dt" sz="half" idx="10"/>
          </p:nvPr>
        </p:nvSpPr>
        <p:spPr/>
        <p:txBody>
          <a:bodyPr/>
          <a:lstStyle>
            <a:lvl1pPr>
              <a:defRPr/>
            </a:lvl1pPr>
          </a:lstStyle>
          <a:p>
            <a:pPr>
              <a:defRPr/>
            </a:pPr>
            <a:fld id="{B76F30E9-D009-43C2-9596-6BDEEC35ED48}" type="datetimeFigureOut">
              <a:rPr lang="el-GR"/>
              <a:pPr>
                <a:defRPr/>
              </a:pPr>
              <a:t>27/9/2018</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30 - Θέση αριθμού διαφάνειας"/>
          <p:cNvSpPr>
            <a:spLocks noGrp="1"/>
          </p:cNvSpPr>
          <p:nvPr>
            <p:ph type="sldNum" sz="quarter" idx="12"/>
          </p:nvPr>
        </p:nvSpPr>
        <p:spPr/>
        <p:txBody>
          <a:bodyPr/>
          <a:lstStyle>
            <a:lvl1pPr>
              <a:defRPr/>
            </a:lvl1pPr>
          </a:lstStyle>
          <a:p>
            <a:pPr>
              <a:defRPr/>
            </a:pPr>
            <a:fld id="{DF89C49B-FC4F-4857-9052-B2F060CB23D2}"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7 - Θέση κειμένου"/>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734BE028-60FE-4894-93FE-2CCCEFE999F2}" type="datetimeFigureOut">
              <a:rPr lang="el-GR"/>
              <a:pPr>
                <a:defRPr/>
              </a:pPr>
              <a:t>27/9/2018</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D22CECE5-9342-4467-BFA7-806C07A2BCE9}" type="slidenum">
              <a:rPr lang="el-GR"/>
              <a:pPr>
                <a:defRPr/>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lang="el-GR" smtClean="0"/>
              <a:t>Kλικ για επεξεργασία του τίτλου</a:t>
            </a:r>
            <a:endParaRPr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5" r:id="rId5"/>
    <p:sldLayoutId id="2147483670" r:id="rId6"/>
    <p:sldLayoutId id="2147483676" r:id="rId7"/>
    <p:sldLayoutId id="2147483677" r:id="rId8"/>
    <p:sldLayoutId id="2147483678" r:id="rId9"/>
    <p:sldLayoutId id="2147483669" r:id="rId10"/>
    <p:sldLayoutId id="2147483679"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fontAlgn="auto">
              <a:spcAft>
                <a:spcPts val="0"/>
              </a:spcAft>
              <a:defRPr/>
            </a:pPr>
            <a:r>
              <a:rPr lang="el-GR" dirty="0"/>
              <a:t/>
            </a:r>
            <a:br>
              <a:rPr lang="el-GR" dirty="0"/>
            </a:br>
            <a:endParaRPr lang="el-GR" dirty="0"/>
          </a:p>
        </p:txBody>
      </p:sp>
      <p:sp>
        <p:nvSpPr>
          <p:cNvPr id="10" name="9 - Θέση κειμένου"/>
          <p:cNvSpPr>
            <a:spLocks noGrp="1"/>
          </p:cNvSpPr>
          <p:nvPr>
            <p:ph type="body" sz="half" idx="2"/>
          </p:nvPr>
        </p:nvSpPr>
        <p:spPr>
          <a:xfrm>
            <a:off x="684213" y="4868863"/>
            <a:ext cx="7848600" cy="1655762"/>
          </a:xfrm>
        </p:spPr>
        <p:txBody>
          <a:bodyPr>
            <a:normAutofit/>
          </a:bodyPr>
          <a:lstStyle/>
          <a:p>
            <a:pPr>
              <a:lnSpc>
                <a:spcPct val="80000"/>
              </a:lnSpc>
            </a:pPr>
            <a:r>
              <a:rPr lang="el-GR" sz="1100" b="1" i="1" dirty="0" smtClean="0"/>
              <a:t> </a:t>
            </a:r>
            <a:endParaRPr lang="el-GR" sz="1100" dirty="0" smtClean="0"/>
          </a:p>
          <a:p>
            <a:pPr>
              <a:lnSpc>
                <a:spcPct val="80000"/>
              </a:lnSpc>
            </a:pPr>
            <a:r>
              <a:rPr lang="el-GR" sz="3200" b="1" i="1" dirty="0" smtClean="0"/>
              <a:t>1</a:t>
            </a:r>
            <a:r>
              <a:rPr lang="el-GR" sz="3200" b="1" i="1" baseline="30000" dirty="0" smtClean="0"/>
              <a:t>ο</a:t>
            </a:r>
            <a:r>
              <a:rPr lang="el-GR" sz="3200" b="1" i="1" dirty="0" smtClean="0"/>
              <a:t> ΓΥΜΝΑΣΙΟ ΑΝΑΤΟΛΗΣ</a:t>
            </a:r>
            <a:endParaRPr lang="el-GR" sz="3200" b="1" dirty="0" smtClean="0"/>
          </a:p>
          <a:p>
            <a:pPr>
              <a:lnSpc>
                <a:spcPct val="80000"/>
              </a:lnSpc>
            </a:pPr>
            <a:r>
              <a:rPr lang="el-GR" sz="3200" b="1" i="1" dirty="0" smtClean="0"/>
              <a:t>ΠΑΡΑΔΟΣΙΑΚΑ ΠΑΙΧΝΙΔΙΑ</a:t>
            </a:r>
            <a:endParaRPr lang="el-GR" sz="3200" b="1" dirty="0" smtClean="0"/>
          </a:p>
          <a:p>
            <a:pPr>
              <a:lnSpc>
                <a:spcPct val="80000"/>
              </a:lnSpc>
            </a:pPr>
            <a:r>
              <a:rPr lang="en-US" sz="2200" i="1" dirty="0" smtClean="0"/>
              <a:t>                                                         </a:t>
            </a:r>
            <a:r>
              <a:rPr lang="el-GR" sz="2400" i="1" dirty="0" smtClean="0"/>
              <a:t>Σχολικό Έτος </a:t>
            </a:r>
            <a:r>
              <a:rPr lang="el-GR" sz="2400" i="1" dirty="0" smtClean="0"/>
              <a:t>2018-2019</a:t>
            </a:r>
            <a:endParaRPr lang="el-GR" sz="2400" dirty="0" smtClean="0"/>
          </a:p>
        </p:txBody>
      </p:sp>
      <p:pic>
        <p:nvPicPr>
          <p:cNvPr id="13315" name="Picture 9" descr="εξωφυλλο.jpg"/>
          <p:cNvPicPr>
            <a:picLocks noChangeAspect="1" noChangeArrowheads="1"/>
          </p:cNvPicPr>
          <p:nvPr/>
        </p:nvPicPr>
        <p:blipFill>
          <a:blip r:embed="rId2" cstate="print"/>
          <a:srcRect/>
          <a:stretch>
            <a:fillRect/>
          </a:stretch>
        </p:blipFill>
        <p:spPr bwMode="auto">
          <a:xfrm>
            <a:off x="1619250" y="549275"/>
            <a:ext cx="6121400" cy="431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994122"/>
          </a:xfrm>
        </p:spPr>
        <p:txBody>
          <a:bodyPr/>
          <a:lstStyle/>
          <a:p>
            <a:pPr fontAlgn="auto">
              <a:spcAft>
                <a:spcPts val="0"/>
              </a:spcAft>
              <a:defRPr/>
            </a:pPr>
            <a:r>
              <a:rPr lang="el-GR" b="1" dirty="0" smtClean="0"/>
              <a:t>ΠΑΡΑΔΟΣΙΑΚΑ   ΠΑΙΧΝΙΔΙΑ (3/6)</a:t>
            </a:r>
            <a:endParaRPr lang="el-GR" dirty="0"/>
          </a:p>
        </p:txBody>
      </p:sp>
      <p:sp>
        <p:nvSpPr>
          <p:cNvPr id="3" name="2 - Θέση περιεχομένου"/>
          <p:cNvSpPr>
            <a:spLocks noGrp="1"/>
          </p:cNvSpPr>
          <p:nvPr>
            <p:ph idx="1"/>
          </p:nvPr>
        </p:nvSpPr>
        <p:spPr>
          <a:xfrm>
            <a:off x="395288" y="1052513"/>
            <a:ext cx="8353425" cy="5616575"/>
          </a:xfrm>
        </p:spPr>
        <p:txBody>
          <a:bodyPr>
            <a:normAutofit fontScale="92500"/>
          </a:bodyPr>
          <a:lstStyle/>
          <a:p>
            <a:pPr fontAlgn="auto">
              <a:spcAft>
                <a:spcPts val="0"/>
              </a:spcAft>
              <a:buFont typeface="Wingdings 2"/>
              <a:buNone/>
              <a:defRPr/>
            </a:pPr>
            <a:r>
              <a:rPr lang="el-GR" sz="1800" dirty="0" smtClean="0"/>
              <a:t>      Έπαψαν πλέον τα παιδιά να παίζουν παραδοσιακά παιχνίδια και καταφεύγουν  στα ηλεκτρονικά αφού το παιδί δεν μπορεί να βρεθεί με ένα άλλο παιδί για να παίξει και αμέσως το αντικαθιστά με τον ηλεκτρονικό υπολογιστή, αφού δεν υπάρχει κάποιος άλλος ισότιμος απέναντί  του. Η απουσία ισότιμου ανταγωνιστή, εξαγριώνει το παιδί, το οποίο σιγά-σιγά διαμορφώνει μια επιθετική και εξουσιαστική συμπεριφορά.</a:t>
            </a:r>
          </a:p>
          <a:p>
            <a:pPr fontAlgn="auto">
              <a:spcAft>
                <a:spcPts val="0"/>
              </a:spcAft>
              <a:buFont typeface="Wingdings 2"/>
              <a:buChar char=""/>
              <a:defRPr/>
            </a:pPr>
            <a:endParaRPr lang="el-GR" sz="1800" dirty="0" smtClean="0"/>
          </a:p>
          <a:p>
            <a:pPr fontAlgn="auto">
              <a:spcAft>
                <a:spcPts val="0"/>
              </a:spcAft>
              <a:buFont typeface="Wingdings 2"/>
              <a:buNone/>
              <a:defRPr/>
            </a:pPr>
            <a:r>
              <a:rPr lang="el-GR" sz="1800" dirty="0" smtClean="0"/>
              <a:t>      Είναι σημαντικό να γνωρίζουμε ότι τα παραδοσιακά παιχνίδια εκτός από το ότι παίζονταν με μικρές ίσως παραλλαγές σε διαφορετικά μέρη της Ελλάδας, παίζονταν και σε πολλά κράτη της Ευρώπης.</a:t>
            </a:r>
          </a:p>
          <a:p>
            <a:pPr fontAlgn="auto">
              <a:spcAft>
                <a:spcPts val="0"/>
              </a:spcAft>
              <a:buFont typeface="Wingdings 2"/>
              <a:buChar char=""/>
              <a:defRPr/>
            </a:pPr>
            <a:endParaRPr lang="el-GR" sz="1800" dirty="0" smtClean="0"/>
          </a:p>
          <a:p>
            <a:pPr fontAlgn="auto">
              <a:spcAft>
                <a:spcPts val="0"/>
              </a:spcAft>
              <a:buFont typeface="Wingdings 2"/>
              <a:buNone/>
              <a:defRPr/>
            </a:pPr>
            <a:r>
              <a:rPr lang="el-GR" sz="1800" dirty="0" smtClean="0"/>
              <a:t>      Για παράδειγμα το παιχνίδι κουτάκια ή </a:t>
            </a:r>
            <a:r>
              <a:rPr lang="el-GR" sz="1800" dirty="0" err="1" smtClean="0"/>
              <a:t>τρικαμούτσι</a:t>
            </a:r>
            <a:r>
              <a:rPr lang="el-GR" sz="1800" dirty="0" smtClean="0"/>
              <a:t> ή </a:t>
            </a:r>
            <a:r>
              <a:rPr lang="el-GR" sz="1800" dirty="0" err="1" smtClean="0"/>
              <a:t>κεραμιδάκια</a:t>
            </a:r>
            <a:r>
              <a:rPr lang="el-GR" sz="1800" dirty="0" smtClean="0"/>
              <a:t>, είναι ένα παραδοσιακό παιχνίδι που παίζεται  από Τσιγγάνους , Ρώσους, Βλάχους στα Βαλκάνια.  </a:t>
            </a:r>
          </a:p>
          <a:p>
            <a:pPr fontAlgn="auto">
              <a:spcAft>
                <a:spcPts val="0"/>
              </a:spcAft>
              <a:buFont typeface="Wingdings 2"/>
              <a:buChar char=""/>
              <a:defRPr/>
            </a:pPr>
            <a:endParaRPr lang="el-GR" sz="1800" dirty="0" smtClean="0"/>
          </a:p>
          <a:p>
            <a:pPr fontAlgn="auto">
              <a:spcAft>
                <a:spcPts val="0"/>
              </a:spcAft>
              <a:buFont typeface="Wingdings 2"/>
              <a:buNone/>
              <a:defRPr/>
            </a:pPr>
            <a:r>
              <a:rPr lang="el-GR" sz="1800" dirty="0" smtClean="0"/>
              <a:t>       Τα παιχνίδια ανάλογα με τη συμμετοχή ενός ή περισσοτέρων παιδιών διακρίνονται σε </a:t>
            </a:r>
            <a:r>
              <a:rPr lang="el-GR" sz="1800" b="1" dirty="0" smtClean="0"/>
              <a:t>ατομικά</a:t>
            </a:r>
            <a:r>
              <a:rPr lang="el-GR" sz="1800" dirty="0" smtClean="0"/>
              <a:t> και </a:t>
            </a:r>
            <a:r>
              <a:rPr lang="el-GR" sz="1800" b="1" dirty="0" smtClean="0"/>
              <a:t>ομαδικά</a:t>
            </a:r>
            <a:r>
              <a:rPr lang="el-GR" sz="1800" dirty="0" smtClean="0"/>
              <a:t>.</a:t>
            </a:r>
            <a:r>
              <a:rPr lang="en-US" sz="1800" dirty="0" smtClean="0"/>
              <a:t> </a:t>
            </a:r>
            <a:r>
              <a:rPr lang="el-GR" sz="1800" dirty="0" smtClean="0"/>
              <a:t>Τα ομαδικά με τη σειρά τους, διακρίνονται</a:t>
            </a:r>
            <a:r>
              <a:rPr lang="en-US" sz="1800" dirty="0" smtClean="0"/>
              <a:t>:</a:t>
            </a:r>
          </a:p>
          <a:p>
            <a:pPr fontAlgn="auto">
              <a:spcAft>
                <a:spcPts val="0"/>
              </a:spcAft>
              <a:buFont typeface="Wingdings" pitchFamily="2" charset="2"/>
              <a:buChar char="Ø"/>
              <a:defRPr/>
            </a:pPr>
            <a:r>
              <a:rPr lang="el-GR" sz="1800" dirty="0" smtClean="0"/>
              <a:t>σε παιχνίδια κοινοπραξίας, όταν όλα μαζί τα παιδιά συνεργάζονται και επιδιώκουν τον ίδιο σκοπό, χωρίς αντιθέσεις και </a:t>
            </a:r>
            <a:endParaRPr lang="en-US" sz="1800" dirty="0" smtClean="0"/>
          </a:p>
          <a:p>
            <a:pPr fontAlgn="auto">
              <a:spcAft>
                <a:spcPts val="0"/>
              </a:spcAft>
              <a:buFont typeface="Wingdings" pitchFamily="2" charset="2"/>
              <a:buChar char="Ø"/>
              <a:defRPr/>
            </a:pPr>
            <a:r>
              <a:rPr lang="el-GR" sz="1800" dirty="0" smtClean="0"/>
              <a:t>σε παιχνίδια άμιλλας όταν τα παιδιά απαρτίζουν ομάδες με αντιτιθέμενους σκοπούς και το παιδί φροντίζει για το συμφέρον της δικής του ομάδας.</a:t>
            </a:r>
          </a:p>
          <a:p>
            <a:pPr fontAlgn="auto">
              <a:spcAft>
                <a:spcPts val="0"/>
              </a:spcAft>
              <a:buFont typeface="Wingdings 2"/>
              <a:buChar char=""/>
              <a:defRPr/>
            </a:pPr>
            <a:endParaRPr lang="el-GR" sz="1600" dirty="0" smtClean="0"/>
          </a:p>
          <a:p>
            <a:pPr fontAlgn="auto">
              <a:spcAft>
                <a:spcPts val="0"/>
              </a:spcAft>
              <a:buFont typeface="Wingdings 2"/>
              <a:buChar char=""/>
              <a:defRPr/>
            </a:pPr>
            <a:endParaRPr lang="el-GR" sz="1600" dirty="0" smtClean="0"/>
          </a:p>
          <a:p>
            <a:pPr fontAlgn="auto">
              <a:spcAft>
                <a:spcPts val="0"/>
              </a:spcAft>
              <a:buFont typeface="Wingdings 2"/>
              <a:buChar char=""/>
              <a:defRPr/>
            </a:pPr>
            <a:endParaRPr lang="el-GR" dirty="0" smtClean="0"/>
          </a:p>
          <a:p>
            <a:pPr fontAlgn="auto">
              <a:spcAft>
                <a:spcPts val="0"/>
              </a:spcAft>
              <a:buFont typeface="Wingdings 2"/>
              <a:buChar char=""/>
              <a:defRPr/>
            </a:pPr>
            <a:endParaRPr lang="el-GR"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908720"/>
          </a:xfrm>
        </p:spPr>
        <p:txBody>
          <a:bodyPr/>
          <a:lstStyle/>
          <a:p>
            <a:pPr fontAlgn="auto">
              <a:spcAft>
                <a:spcPts val="0"/>
              </a:spcAft>
              <a:defRPr/>
            </a:pPr>
            <a:r>
              <a:rPr lang="el-GR" b="1" dirty="0" smtClean="0"/>
              <a:t>ΠΑΡΑΔΟΣΙΑΚΑ   ΠΑΙΧΝΙΔΙΑ (4/6)</a:t>
            </a:r>
            <a:endParaRPr lang="el-GR" dirty="0"/>
          </a:p>
        </p:txBody>
      </p:sp>
      <p:sp>
        <p:nvSpPr>
          <p:cNvPr id="3" name="2 - Θέση περιεχομένου"/>
          <p:cNvSpPr>
            <a:spLocks noGrp="1"/>
          </p:cNvSpPr>
          <p:nvPr>
            <p:ph idx="1"/>
          </p:nvPr>
        </p:nvSpPr>
        <p:spPr>
          <a:xfrm>
            <a:off x="323850" y="836613"/>
            <a:ext cx="8496300" cy="5832475"/>
          </a:xfrm>
        </p:spPr>
        <p:txBody>
          <a:bodyPr>
            <a:normAutofit fontScale="55000" lnSpcReduction="20000"/>
          </a:bodyPr>
          <a:lstStyle/>
          <a:p>
            <a:pPr fontAlgn="auto">
              <a:spcAft>
                <a:spcPts val="0"/>
              </a:spcAft>
              <a:buFont typeface="Wingdings 2"/>
              <a:buNone/>
              <a:defRPr/>
            </a:pPr>
            <a:endParaRPr lang="el-GR" dirty="0"/>
          </a:p>
          <a:p>
            <a:pPr fontAlgn="auto">
              <a:spcAft>
                <a:spcPts val="0"/>
              </a:spcAft>
              <a:buFont typeface="Wingdings" pitchFamily="2" charset="2"/>
              <a:buChar char="Ø"/>
              <a:defRPr/>
            </a:pPr>
            <a:r>
              <a:rPr lang="el-GR" dirty="0"/>
              <a:t>Με κριτήριο διάκρισης την απαιτούμενη ή μη σωματική δεξιότητα , τα παιχνίδια διακρίνονται σε </a:t>
            </a:r>
            <a:r>
              <a:rPr lang="el-GR" b="1" dirty="0"/>
              <a:t>σωματικά και σε  πνευματικά. </a:t>
            </a:r>
            <a:endParaRPr lang="el-GR" b="1" dirty="0" smtClean="0"/>
          </a:p>
          <a:p>
            <a:pPr lvl="1" fontAlgn="auto">
              <a:spcAft>
                <a:spcPts val="0"/>
              </a:spcAft>
              <a:buFont typeface="Wingdings" pitchFamily="2" charset="2"/>
              <a:buChar char="ü"/>
              <a:defRPr/>
            </a:pPr>
            <a:r>
              <a:rPr lang="el-GR" sz="2900" dirty="0" smtClean="0"/>
              <a:t>Σωματικά </a:t>
            </a:r>
            <a:r>
              <a:rPr lang="el-GR" sz="2900" dirty="0"/>
              <a:t>παιχνίδια είναι εκείνα των οποίων η επιτυχής εκτέλεση απαιτεί περισσότερες σωματικές δυνάμεις και δεξιότητες και συνήθως απαιτούν εκτεταμένο χώρο, αυλή, αλάνα. </a:t>
            </a:r>
            <a:endParaRPr lang="el-GR" sz="2900" dirty="0" smtClean="0"/>
          </a:p>
          <a:p>
            <a:pPr lvl="1" fontAlgn="auto">
              <a:spcAft>
                <a:spcPts val="0"/>
              </a:spcAft>
              <a:buFont typeface="Wingdings" pitchFamily="2" charset="2"/>
              <a:buChar char="ü"/>
              <a:defRPr/>
            </a:pPr>
            <a:r>
              <a:rPr lang="el-GR" sz="2900" dirty="0" smtClean="0"/>
              <a:t>Πνευματικά </a:t>
            </a:r>
            <a:r>
              <a:rPr lang="el-GR" sz="2900" dirty="0"/>
              <a:t>λέγονται εκείνα τα παιχνίδια, κατά την εκτέλεση των οποίων πρωτεύοντα ρόλο παίζει η πνευματική δεξιότητα. Στα πνευματικά παιχνίδια η σωματική δεξιότητα παίζει δευτερεύοντα ρόλο ή μπορεί και να απουσιάζει εντελώς</a:t>
            </a:r>
            <a:r>
              <a:rPr lang="el-GR" sz="2900" dirty="0" smtClean="0"/>
              <a:t>.</a:t>
            </a:r>
          </a:p>
          <a:p>
            <a:pPr fontAlgn="auto">
              <a:spcAft>
                <a:spcPts val="0"/>
              </a:spcAft>
              <a:buFont typeface="Wingdings 2"/>
              <a:buChar char=""/>
              <a:defRPr/>
            </a:pPr>
            <a:endParaRPr lang="el-GR" dirty="0" smtClean="0"/>
          </a:p>
          <a:p>
            <a:pPr fontAlgn="auto">
              <a:spcAft>
                <a:spcPts val="0"/>
              </a:spcAft>
              <a:buFont typeface="Wingdings" pitchFamily="2" charset="2"/>
              <a:buChar char="Ø"/>
              <a:defRPr/>
            </a:pPr>
            <a:r>
              <a:rPr lang="el-GR" dirty="0" smtClean="0"/>
              <a:t>Από </a:t>
            </a:r>
            <a:r>
              <a:rPr lang="el-GR" dirty="0"/>
              <a:t>άλλη άποψη </a:t>
            </a:r>
            <a:r>
              <a:rPr lang="el-GR" dirty="0" err="1"/>
              <a:t>προσεγγιζόμενα</a:t>
            </a:r>
            <a:r>
              <a:rPr lang="el-GR" dirty="0"/>
              <a:t> τα παιχνίδια διακρίνονται σε </a:t>
            </a:r>
            <a:r>
              <a:rPr lang="el-GR" b="1" dirty="0"/>
              <a:t>Γυμναστικά </a:t>
            </a:r>
            <a:r>
              <a:rPr lang="el-GR" dirty="0"/>
              <a:t>και </a:t>
            </a:r>
            <a:r>
              <a:rPr lang="el-GR" b="1" dirty="0"/>
              <a:t>συναναστροφών. </a:t>
            </a:r>
            <a:endParaRPr lang="el-GR" b="1" dirty="0" smtClean="0"/>
          </a:p>
          <a:p>
            <a:pPr lvl="1" fontAlgn="auto">
              <a:spcAft>
                <a:spcPts val="0"/>
              </a:spcAft>
              <a:buFont typeface="Wingdings" pitchFamily="2" charset="2"/>
              <a:buChar char="ü"/>
              <a:defRPr/>
            </a:pPr>
            <a:r>
              <a:rPr lang="el-GR" sz="2900" b="1" dirty="0" smtClean="0"/>
              <a:t>Γυμναστικά</a:t>
            </a:r>
            <a:r>
              <a:rPr lang="el-GR" sz="2900" dirty="0" smtClean="0"/>
              <a:t> </a:t>
            </a:r>
            <a:r>
              <a:rPr lang="el-GR" sz="2900" dirty="0"/>
              <a:t>λέγονται τα </a:t>
            </a:r>
            <a:r>
              <a:rPr lang="el-GR" sz="2900" dirty="0" smtClean="0"/>
              <a:t>παιχνίδια </a:t>
            </a:r>
            <a:r>
              <a:rPr lang="el-GR" sz="2900" dirty="0"/>
              <a:t>που γίνονται στις περισσότερες των περιπτώσεων σε ειδικά διασκευασμένο χώρο και απαιτούν κατά πρώτο λόγο </a:t>
            </a:r>
            <a:r>
              <a:rPr lang="el-GR" sz="2900" dirty="0" err="1"/>
              <a:t>μυική</a:t>
            </a:r>
            <a:r>
              <a:rPr lang="el-GR" sz="2900" dirty="0"/>
              <a:t> προσπάθεια και κατά δεύτερο λόγο πνευματική. Τα Γυμναστικά παιχνίδια υποδιαιρούνται </a:t>
            </a:r>
            <a:endParaRPr lang="el-GR" sz="2900" dirty="0" smtClean="0"/>
          </a:p>
          <a:p>
            <a:pPr lvl="2" fontAlgn="auto">
              <a:spcAft>
                <a:spcPts val="0"/>
              </a:spcAft>
              <a:buFont typeface="Wingdings" pitchFamily="2" charset="2"/>
              <a:buChar char="v"/>
              <a:defRPr/>
            </a:pPr>
            <a:r>
              <a:rPr lang="el-GR" sz="2500" dirty="0" smtClean="0"/>
              <a:t>σε </a:t>
            </a:r>
            <a:r>
              <a:rPr lang="el-GR" sz="2500" b="1" i="1" u="sng" dirty="0" smtClean="0"/>
              <a:t>Βλητικά</a:t>
            </a:r>
            <a:r>
              <a:rPr lang="el-GR" sz="2500" i="1" u="sng" dirty="0" smtClean="0"/>
              <a:t> </a:t>
            </a:r>
            <a:r>
              <a:rPr lang="el-GR" sz="2500" dirty="0"/>
              <a:t>διότι κατά την εκτέλεσή τους φαίνεται κυριαρχούσα η βλητική ικανότητα (π.χ. εκτόξευση αντικειμένου), </a:t>
            </a:r>
            <a:endParaRPr lang="el-GR" sz="2500" dirty="0" smtClean="0"/>
          </a:p>
          <a:p>
            <a:pPr lvl="2" fontAlgn="auto">
              <a:spcAft>
                <a:spcPts val="0"/>
              </a:spcAft>
              <a:buFont typeface="Wingdings" pitchFamily="2" charset="2"/>
              <a:buChar char="v"/>
              <a:defRPr/>
            </a:pPr>
            <a:r>
              <a:rPr lang="el-GR" sz="2500" dirty="0" smtClean="0"/>
              <a:t>σε </a:t>
            </a:r>
            <a:r>
              <a:rPr lang="el-GR" sz="2500" dirty="0"/>
              <a:t>παιχνίδια </a:t>
            </a:r>
            <a:r>
              <a:rPr lang="el-GR" sz="2500" dirty="0" smtClean="0"/>
              <a:t> </a:t>
            </a:r>
            <a:r>
              <a:rPr lang="el-GR" sz="2500" b="1" i="1" u="sng" dirty="0" smtClean="0"/>
              <a:t>Δυνάμεως</a:t>
            </a:r>
            <a:r>
              <a:rPr lang="el-GR" sz="2500" b="1" i="1" dirty="0" smtClean="0"/>
              <a:t> </a:t>
            </a:r>
            <a:r>
              <a:rPr lang="el-GR" sz="2500" dirty="0" smtClean="0"/>
              <a:t> </a:t>
            </a:r>
            <a:r>
              <a:rPr lang="el-GR" sz="2500" dirty="0"/>
              <a:t>στα οποία κυριαρχούν οι </a:t>
            </a:r>
            <a:r>
              <a:rPr lang="el-GR" sz="2500" dirty="0" err="1"/>
              <a:t>ωθισμοί</a:t>
            </a:r>
            <a:r>
              <a:rPr lang="el-GR" sz="2500" dirty="0"/>
              <a:t>, οι έλξεις, η πάλη και οι παρόμοιες ενέργειες </a:t>
            </a:r>
            <a:endParaRPr lang="el-GR" sz="2500" dirty="0" smtClean="0"/>
          </a:p>
          <a:p>
            <a:pPr lvl="2" fontAlgn="auto">
              <a:spcAft>
                <a:spcPts val="0"/>
              </a:spcAft>
              <a:buFont typeface="Wingdings" pitchFamily="2" charset="2"/>
              <a:buChar char="v"/>
              <a:defRPr/>
            </a:pPr>
            <a:r>
              <a:rPr lang="el-GR" sz="2500" dirty="0" smtClean="0"/>
              <a:t>και </a:t>
            </a:r>
            <a:r>
              <a:rPr lang="el-GR" sz="2500" dirty="0"/>
              <a:t>τέλος τα </a:t>
            </a:r>
            <a:r>
              <a:rPr lang="el-GR" sz="2500" b="1" i="1" u="sng" dirty="0"/>
              <a:t>Δρομικά</a:t>
            </a:r>
            <a:r>
              <a:rPr lang="el-GR" sz="2500" b="1" dirty="0"/>
              <a:t> </a:t>
            </a:r>
            <a:r>
              <a:rPr lang="el-GR" sz="2500" dirty="0"/>
              <a:t>παιχνίδια, στα οποία πρωτεύουσα θέση κατέχει το τρέξιμο, η ταχύτητα των ποδιών, ο δρόμος. </a:t>
            </a:r>
            <a:endParaRPr lang="el-GR" sz="2500" dirty="0" smtClean="0"/>
          </a:p>
          <a:p>
            <a:pPr lvl="1" fontAlgn="auto">
              <a:spcAft>
                <a:spcPts val="0"/>
              </a:spcAft>
              <a:buFont typeface="Wingdings" pitchFamily="2" charset="2"/>
              <a:buChar char="ü"/>
              <a:defRPr/>
            </a:pPr>
            <a:r>
              <a:rPr lang="el-GR" sz="2900" dirty="0" smtClean="0"/>
              <a:t>Παιχνίδια </a:t>
            </a:r>
            <a:r>
              <a:rPr lang="el-GR" sz="2900" b="1" dirty="0"/>
              <a:t>συναναστροφών</a:t>
            </a:r>
            <a:r>
              <a:rPr lang="el-GR" sz="2900" dirty="0"/>
              <a:t> λέγονται εκείνα τα οποία εκτελούνται σε κλειστό χώρο και επ’ ευκαιρία οικογενειακών ή φιλικών συγκεντρώσεων, πολλές δε φορές γίνονται με τη βοήθεια οργάνων.</a:t>
            </a:r>
          </a:p>
          <a:p>
            <a:pPr fontAlgn="auto">
              <a:spcAft>
                <a:spcPts val="0"/>
              </a:spcAft>
              <a:buFont typeface="Wingdings 2"/>
              <a:buChar char=""/>
              <a:defRPr/>
            </a:pPr>
            <a:endParaRPr lang="el-GR"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a:xfrm>
            <a:off x="457200" y="0"/>
            <a:ext cx="8229600" cy="908720"/>
          </a:xfrm>
        </p:spPr>
        <p:txBody>
          <a:bodyPr/>
          <a:lstStyle/>
          <a:p>
            <a:pPr fontAlgn="auto">
              <a:spcAft>
                <a:spcPts val="0"/>
              </a:spcAft>
              <a:defRPr/>
            </a:pPr>
            <a:r>
              <a:rPr lang="el-GR" b="1" dirty="0" smtClean="0"/>
              <a:t>ΠΑΡΑΔΟΣΙΑΚΑ   ΠΑΙΧΝΙΔΙΑ (5/6)</a:t>
            </a:r>
            <a:endParaRPr lang="el-GR" dirty="0"/>
          </a:p>
        </p:txBody>
      </p:sp>
      <p:pic>
        <p:nvPicPr>
          <p:cNvPr id="7" name="Picture 2" descr="IMG_20140418_185451.jpg"/>
          <p:cNvPicPr>
            <a:picLocks noGrp="1"/>
          </p:cNvPicPr>
          <p:nvPr>
            <p:ph sz="half" idx="1"/>
          </p:nvPr>
        </p:nvPicPr>
        <p:blipFill>
          <a:blip r:embed="rId2" cstate="print"/>
          <a:stretch>
            <a:fillRect/>
          </a:stretch>
        </p:blipFill>
        <p:spPr>
          <a:xfrm>
            <a:off x="304800" y="1268760"/>
            <a:ext cx="5131296" cy="5184576"/>
          </a:xfrm>
          <a:ln w="228600" cap="sq" cmpd="thickThin">
            <a:solidFill>
              <a:schemeClr val="tx1"/>
            </a:solidFill>
          </a:ln>
          <a:effectLst>
            <a:innerShdw blurRad="76200">
              <a:srgbClr val="000000"/>
            </a:innerShdw>
          </a:effectLst>
        </p:spPr>
      </p:pic>
      <p:sp>
        <p:nvSpPr>
          <p:cNvPr id="9" name="8 - Θέση περιεχομένου"/>
          <p:cNvSpPr>
            <a:spLocks noGrp="1"/>
          </p:cNvSpPr>
          <p:nvPr>
            <p:ph sz="half" idx="2"/>
          </p:nvPr>
        </p:nvSpPr>
        <p:spPr>
          <a:xfrm>
            <a:off x="5292725" y="1125538"/>
            <a:ext cx="3382963" cy="5732462"/>
          </a:xfrm>
        </p:spPr>
        <p:txBody>
          <a:bodyPr>
            <a:normAutofit fontScale="70000" lnSpcReduction="20000"/>
          </a:bodyPr>
          <a:lstStyle/>
          <a:p>
            <a:pPr algn="just" fontAlgn="auto">
              <a:spcAft>
                <a:spcPts val="0"/>
              </a:spcAft>
              <a:buFont typeface="Wingdings 2"/>
              <a:buNone/>
              <a:defRPr/>
            </a:pPr>
            <a:r>
              <a:rPr lang="el-GR" sz="2300" dirty="0" smtClean="0"/>
              <a:t>      Για την εκτέλεση των παιχνιδιών,  κυρίως των ομαδικών, είναι αναγκαίος ο διαχωρισμός των παιδιών σε ομάδες ισάριθμες και κατά το δυνατόν ισότιμες. </a:t>
            </a:r>
          </a:p>
          <a:p>
            <a:pPr algn="just" fontAlgn="auto">
              <a:spcAft>
                <a:spcPts val="0"/>
              </a:spcAft>
              <a:buFont typeface="Wingdings 2"/>
              <a:buNone/>
              <a:defRPr/>
            </a:pPr>
            <a:endParaRPr lang="el-GR" sz="2300" dirty="0" smtClean="0"/>
          </a:p>
          <a:p>
            <a:pPr algn="just" fontAlgn="auto">
              <a:spcAft>
                <a:spcPts val="0"/>
              </a:spcAft>
              <a:buFont typeface="Wingdings 2"/>
              <a:buNone/>
              <a:defRPr/>
            </a:pPr>
            <a:r>
              <a:rPr lang="el-GR" sz="2300" dirty="0" smtClean="0"/>
              <a:t>      Για την αποφυγή προστριβών και παρεξηγήσεων, επινοήθηκαν συνοπτικές  και ευχάριστες διαδικασίες, τα λεγόμενα κορωνίσματα, λαχνίσματα, δειξίματα, βγαλσίματα, κληρωσιές, οι οποίες δίνουν λύση σε προβλήματα της μορφής: ποιός θα αρχίσει πρώτος, ποιός θα τα φυλάει, ποιός θα κάνει μάνα </a:t>
            </a:r>
            <a:r>
              <a:rPr lang="el-GR" sz="2300" dirty="0" err="1" smtClean="0"/>
              <a:t>κ.λ.π</a:t>
            </a:r>
            <a:r>
              <a:rPr lang="el-GR" sz="2300" dirty="0" smtClean="0"/>
              <a:t>. </a:t>
            </a:r>
          </a:p>
          <a:p>
            <a:pPr algn="just" fontAlgn="auto">
              <a:spcAft>
                <a:spcPts val="0"/>
              </a:spcAft>
              <a:buFont typeface="Wingdings 2"/>
              <a:buNone/>
              <a:defRPr/>
            </a:pPr>
            <a:endParaRPr lang="el-GR" sz="2300" dirty="0" smtClean="0"/>
          </a:p>
          <a:p>
            <a:pPr algn="just" fontAlgn="auto">
              <a:spcAft>
                <a:spcPts val="0"/>
              </a:spcAft>
              <a:buFont typeface="Wingdings 2"/>
              <a:buNone/>
              <a:defRPr/>
            </a:pPr>
            <a:r>
              <a:rPr lang="el-GR" sz="2300" dirty="0" smtClean="0"/>
              <a:t>      Τα κορωνίσματα γίνονται συνήθως μεταξύ των αρχηγών των δύο ομάδων και εκείνος που θα ευνοηθεί έχει την προτεραιότητα. Γίνονται επίσης και μεταξύ δύο παιχτών, αν για την εκτέλεση του παιχνιδιού είναι δύο παίχτες οπότε αυτοί είναι οι αρχηγοί.</a:t>
            </a:r>
          </a:p>
          <a:p>
            <a:pPr fontAlgn="auto">
              <a:spcAft>
                <a:spcPts val="0"/>
              </a:spcAft>
              <a:buFont typeface="Wingdings 2"/>
              <a:buChar char=""/>
              <a:defRPr/>
            </a:pPr>
            <a:endParaRPr lang="el-GR" sz="2100" dirty="0"/>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620688"/>
            <a:ext cx="7869560" cy="2808312"/>
          </a:xfrm>
        </p:spPr>
        <p:txBody>
          <a:bodyPr>
            <a:normAutofit fontScale="90000"/>
          </a:bodyPr>
          <a:lstStyle/>
          <a:p>
            <a:pPr fontAlgn="auto">
              <a:spcAft>
                <a:spcPts val="0"/>
              </a:spcAft>
              <a:defRPr/>
            </a:pPr>
            <a:r>
              <a:rPr lang="el-GR" sz="4000" b="1" dirty="0" smtClean="0"/>
              <a:t>ΠΑΡΑΔΟΣΙΑΚΑ   ΠΑΙΧΝΙΔΙΑ (6/6)</a:t>
            </a:r>
            <a:r>
              <a:rPr lang="el-GR" b="1" u="sng" dirty="0" smtClean="0"/>
              <a:t/>
            </a:r>
            <a:br>
              <a:rPr lang="el-GR" b="1" u="sng" dirty="0" smtClean="0"/>
            </a:br>
            <a:r>
              <a:rPr lang="el-GR" b="1" u="sng" dirty="0" smtClean="0"/>
              <a:t/>
            </a:r>
            <a:br>
              <a:rPr lang="el-GR" b="1" u="sng" dirty="0" smtClean="0"/>
            </a:br>
            <a:r>
              <a:rPr lang="el-GR" sz="2400" dirty="0" smtClean="0"/>
              <a:t>Τα </a:t>
            </a:r>
            <a:r>
              <a:rPr lang="el-GR" sz="2400" dirty="0"/>
              <a:t>πιο </a:t>
            </a:r>
            <a:r>
              <a:rPr lang="el-GR" sz="2400" dirty="0" smtClean="0"/>
              <a:t>ΕΝΔΕΙΚΤΙΚΑ ΠΑΡΑΔΟΣΙΑΚΑ ΠΑΙΧΝΙΔΙΑ ΠΟΥ ΠΑΙΖΟΝΤΑΙ  Στην ΠΕΡΙΟΧΗ ΜΑΣ ΕΊΝΑΙ ΤΑ ΠΑΡΑΚΑΤΩ:</a:t>
            </a:r>
            <a:r>
              <a:rPr lang="el-GR" sz="1800" dirty="0"/>
              <a:t/>
            </a:r>
            <a:br>
              <a:rPr lang="el-GR" sz="1800" dirty="0"/>
            </a:br>
            <a:r>
              <a:rPr lang="el-GR" dirty="0" smtClean="0"/>
              <a:t/>
            </a:r>
            <a:br>
              <a:rPr lang="el-GR" dirty="0" smtClean="0"/>
            </a:br>
            <a:r>
              <a:rPr lang="el-GR" b="1" u="sng" dirty="0"/>
              <a:t/>
            </a:r>
            <a:br>
              <a:rPr lang="el-GR" b="1" u="sng" dirty="0"/>
            </a:br>
            <a:endParaRPr lang="el-GR" dirty="0"/>
          </a:p>
        </p:txBody>
      </p:sp>
      <p:sp>
        <p:nvSpPr>
          <p:cNvPr id="3" name="2 - Θέση περιεχομένου"/>
          <p:cNvSpPr>
            <a:spLocks noGrp="1"/>
          </p:cNvSpPr>
          <p:nvPr>
            <p:ph sz="half" idx="1"/>
          </p:nvPr>
        </p:nvSpPr>
        <p:spPr>
          <a:xfrm>
            <a:off x="684213" y="2432050"/>
            <a:ext cx="3811587" cy="4021138"/>
          </a:xfrm>
        </p:spPr>
        <p:txBody>
          <a:bodyPr>
            <a:normAutofit lnSpcReduction="10000"/>
          </a:bodyPr>
          <a:lstStyle/>
          <a:p>
            <a:pPr fontAlgn="auto">
              <a:spcAft>
                <a:spcPts val="0"/>
              </a:spcAft>
              <a:buFont typeface="Wingdings" pitchFamily="2" charset="2"/>
              <a:buChar char="Ø"/>
              <a:defRPr/>
            </a:pPr>
            <a:r>
              <a:rPr lang="el-GR" sz="2000" b="1" i="1" dirty="0" smtClean="0"/>
              <a:t>Κυνηγητό</a:t>
            </a:r>
            <a:endParaRPr lang="el-GR" sz="2000" dirty="0"/>
          </a:p>
          <a:p>
            <a:pPr fontAlgn="auto">
              <a:spcAft>
                <a:spcPts val="0"/>
              </a:spcAft>
              <a:buFont typeface="Wingdings" pitchFamily="2" charset="2"/>
              <a:buChar char="Ø"/>
              <a:defRPr/>
            </a:pPr>
            <a:r>
              <a:rPr lang="el-GR" sz="2000" b="1" i="1" dirty="0"/>
              <a:t>Το </a:t>
            </a:r>
            <a:r>
              <a:rPr lang="el-GR" sz="2000" b="1" i="1" dirty="0" err="1"/>
              <a:t>Μπιζ</a:t>
            </a:r>
            <a:endParaRPr lang="el-GR" sz="2000" dirty="0"/>
          </a:p>
          <a:p>
            <a:pPr fontAlgn="auto">
              <a:spcAft>
                <a:spcPts val="0"/>
              </a:spcAft>
              <a:buFont typeface="Wingdings" pitchFamily="2" charset="2"/>
              <a:buChar char="Ø"/>
              <a:defRPr/>
            </a:pPr>
            <a:r>
              <a:rPr lang="el-GR" sz="2000" b="1" i="1" dirty="0"/>
              <a:t>Αμπάριζα</a:t>
            </a:r>
            <a:endParaRPr lang="el-GR" sz="2000" dirty="0"/>
          </a:p>
          <a:p>
            <a:pPr fontAlgn="auto">
              <a:spcAft>
                <a:spcPts val="0"/>
              </a:spcAft>
              <a:buFont typeface="Wingdings" pitchFamily="2" charset="2"/>
              <a:buChar char="Ø"/>
              <a:defRPr/>
            </a:pPr>
            <a:r>
              <a:rPr lang="el-GR" sz="2000" b="1" i="1" dirty="0"/>
              <a:t>Αλάτι ψιλό- αλάτι χοντρό</a:t>
            </a:r>
            <a:endParaRPr lang="el-GR" sz="2000" dirty="0"/>
          </a:p>
          <a:p>
            <a:pPr fontAlgn="auto">
              <a:spcAft>
                <a:spcPts val="0"/>
              </a:spcAft>
              <a:buFont typeface="Wingdings" pitchFamily="2" charset="2"/>
              <a:buChar char="Ø"/>
              <a:defRPr/>
            </a:pPr>
            <a:r>
              <a:rPr lang="el-GR" sz="2000" b="1" i="1" dirty="0" smtClean="0"/>
              <a:t>Μήλα</a:t>
            </a:r>
          </a:p>
          <a:p>
            <a:pPr fontAlgn="auto">
              <a:spcAft>
                <a:spcPts val="0"/>
              </a:spcAft>
              <a:buFont typeface="Wingdings" pitchFamily="2" charset="2"/>
              <a:buChar char="Ø"/>
              <a:defRPr/>
            </a:pPr>
            <a:r>
              <a:rPr lang="el-GR" sz="2000" b="1" i="1" dirty="0"/>
              <a:t>Τυφλόμυγα</a:t>
            </a:r>
            <a:endParaRPr lang="el-GR" sz="2000" dirty="0"/>
          </a:p>
          <a:p>
            <a:pPr fontAlgn="auto">
              <a:spcAft>
                <a:spcPts val="0"/>
              </a:spcAft>
              <a:buFont typeface="Wingdings" pitchFamily="2" charset="2"/>
              <a:buChar char="Ø"/>
              <a:defRPr/>
            </a:pPr>
            <a:r>
              <a:rPr lang="el-GR" sz="2000" b="1" i="1" dirty="0"/>
              <a:t>Κλέφτες και </a:t>
            </a:r>
            <a:r>
              <a:rPr lang="el-GR" sz="2000" b="1" i="1" dirty="0" err="1"/>
              <a:t>αστυνόμoι</a:t>
            </a:r>
            <a:endParaRPr lang="el-GR" sz="2000" dirty="0"/>
          </a:p>
          <a:p>
            <a:pPr fontAlgn="auto">
              <a:spcAft>
                <a:spcPts val="0"/>
              </a:spcAft>
              <a:buFont typeface="Wingdings" pitchFamily="2" charset="2"/>
              <a:buChar char="Ø"/>
              <a:defRPr/>
            </a:pPr>
            <a:r>
              <a:rPr lang="el-GR" sz="2000" b="1" i="1" dirty="0"/>
              <a:t>Περνά περνά η μέλισσα</a:t>
            </a:r>
            <a:endParaRPr lang="el-GR" sz="2000" dirty="0"/>
          </a:p>
          <a:p>
            <a:pPr fontAlgn="auto">
              <a:spcAft>
                <a:spcPts val="0"/>
              </a:spcAft>
              <a:buFont typeface="Wingdings" pitchFamily="2" charset="2"/>
              <a:buChar char="Ø"/>
              <a:defRPr/>
            </a:pPr>
            <a:r>
              <a:rPr lang="el-GR" sz="2000" b="1" i="1" dirty="0"/>
              <a:t>Η τραμπάλα</a:t>
            </a:r>
            <a:endParaRPr lang="el-GR" sz="2000" dirty="0"/>
          </a:p>
          <a:p>
            <a:pPr fontAlgn="auto">
              <a:spcAft>
                <a:spcPts val="0"/>
              </a:spcAft>
              <a:buFont typeface="Wingdings" pitchFamily="2" charset="2"/>
              <a:buChar char="Ø"/>
              <a:defRPr/>
            </a:pPr>
            <a:r>
              <a:rPr lang="el-GR" sz="2000" b="1" i="1" dirty="0"/>
              <a:t>Η μικρή  Ελένη</a:t>
            </a:r>
            <a:endParaRPr lang="el-GR" sz="2000" dirty="0"/>
          </a:p>
          <a:p>
            <a:pPr fontAlgn="auto">
              <a:spcAft>
                <a:spcPts val="0"/>
              </a:spcAft>
              <a:buFont typeface="Wingdings" pitchFamily="2" charset="2"/>
              <a:buChar char="Ø"/>
              <a:defRPr/>
            </a:pPr>
            <a:r>
              <a:rPr lang="el-GR" sz="2000" b="1" i="1" dirty="0"/>
              <a:t>Η γκαμήλα</a:t>
            </a:r>
            <a:endParaRPr lang="el-GR" sz="2000" dirty="0"/>
          </a:p>
          <a:p>
            <a:pPr fontAlgn="auto">
              <a:spcAft>
                <a:spcPts val="0"/>
              </a:spcAft>
              <a:buFont typeface="Wingdings" pitchFamily="2" charset="2"/>
              <a:buChar char="Ø"/>
              <a:defRPr/>
            </a:pPr>
            <a:endParaRPr lang="el-GR" sz="1600" dirty="0"/>
          </a:p>
          <a:p>
            <a:pPr fontAlgn="auto">
              <a:spcAft>
                <a:spcPts val="0"/>
              </a:spcAft>
              <a:buFont typeface="Wingdings" pitchFamily="2" charset="2"/>
              <a:buChar char="Ø"/>
              <a:defRPr/>
            </a:pPr>
            <a:endParaRPr lang="el-GR" dirty="0"/>
          </a:p>
          <a:p>
            <a:pPr fontAlgn="auto">
              <a:spcAft>
                <a:spcPts val="0"/>
              </a:spcAft>
              <a:buFont typeface="Wingdings 2"/>
              <a:buChar char=""/>
              <a:defRPr/>
            </a:pPr>
            <a:endParaRPr lang="el-GR" dirty="0"/>
          </a:p>
        </p:txBody>
      </p:sp>
      <p:sp>
        <p:nvSpPr>
          <p:cNvPr id="5" name="4 - Θέση περιεχομένου"/>
          <p:cNvSpPr>
            <a:spLocks noGrp="1"/>
          </p:cNvSpPr>
          <p:nvPr>
            <p:ph sz="half" idx="2"/>
          </p:nvPr>
        </p:nvSpPr>
        <p:spPr>
          <a:xfrm>
            <a:off x="4716463" y="2420938"/>
            <a:ext cx="4114800" cy="4164012"/>
          </a:xfrm>
        </p:spPr>
        <p:txBody>
          <a:bodyPr>
            <a:normAutofit lnSpcReduction="10000"/>
          </a:bodyPr>
          <a:lstStyle/>
          <a:p>
            <a:pPr fontAlgn="auto">
              <a:spcAft>
                <a:spcPts val="0"/>
              </a:spcAft>
              <a:buFont typeface="Wingdings" pitchFamily="2" charset="2"/>
              <a:buChar char="Ø"/>
              <a:defRPr/>
            </a:pPr>
            <a:r>
              <a:rPr lang="el-GR" sz="2000" b="1" i="1" dirty="0" smtClean="0"/>
              <a:t>Η κρεμάλα</a:t>
            </a:r>
            <a:endParaRPr lang="el-GR" sz="2000" dirty="0" smtClean="0"/>
          </a:p>
          <a:p>
            <a:pPr fontAlgn="auto">
              <a:spcAft>
                <a:spcPts val="0"/>
              </a:spcAft>
              <a:buFont typeface="Wingdings" pitchFamily="2" charset="2"/>
              <a:buChar char="Ø"/>
              <a:defRPr/>
            </a:pPr>
            <a:r>
              <a:rPr lang="el-GR" sz="2000" b="1" i="1" dirty="0" smtClean="0"/>
              <a:t>Το Χαλασμένο τηλέφωνο</a:t>
            </a:r>
            <a:endParaRPr lang="el-GR" sz="2000" b="1" i="1" dirty="0"/>
          </a:p>
          <a:p>
            <a:pPr fontAlgn="auto">
              <a:spcAft>
                <a:spcPts val="0"/>
              </a:spcAft>
              <a:buFont typeface="Wingdings" pitchFamily="2" charset="2"/>
              <a:buChar char="Ø"/>
              <a:defRPr/>
            </a:pPr>
            <a:r>
              <a:rPr lang="el-GR" sz="2000" b="1" i="1" dirty="0" smtClean="0"/>
              <a:t>Η </a:t>
            </a:r>
            <a:r>
              <a:rPr lang="el-GR" sz="2000" b="1" i="1" dirty="0"/>
              <a:t>ουρά του  </a:t>
            </a:r>
            <a:r>
              <a:rPr lang="el-GR" sz="2000" b="1" i="1" dirty="0" smtClean="0"/>
              <a:t>Γαϊδάρου</a:t>
            </a:r>
          </a:p>
          <a:p>
            <a:pPr fontAlgn="auto">
              <a:spcAft>
                <a:spcPts val="0"/>
              </a:spcAft>
              <a:buFont typeface="Wingdings" pitchFamily="2" charset="2"/>
              <a:buChar char="Ø"/>
              <a:defRPr/>
            </a:pPr>
            <a:r>
              <a:rPr lang="el-GR" sz="2000" b="1" i="1" dirty="0"/>
              <a:t>Ο Βασιλιάς </a:t>
            </a:r>
            <a:endParaRPr lang="el-GR" sz="2000" dirty="0"/>
          </a:p>
          <a:p>
            <a:pPr fontAlgn="auto">
              <a:spcAft>
                <a:spcPts val="0"/>
              </a:spcAft>
              <a:buFont typeface="Wingdings" pitchFamily="2" charset="2"/>
              <a:buChar char="Ø"/>
              <a:defRPr/>
            </a:pPr>
            <a:r>
              <a:rPr lang="el-GR" sz="2000" b="1" i="1" dirty="0" err="1"/>
              <a:t>Τσουβαλοδρομίες</a:t>
            </a:r>
            <a:endParaRPr lang="el-GR" sz="2000" dirty="0"/>
          </a:p>
          <a:p>
            <a:pPr fontAlgn="auto">
              <a:spcAft>
                <a:spcPts val="0"/>
              </a:spcAft>
              <a:buFont typeface="Wingdings" pitchFamily="2" charset="2"/>
              <a:buChar char="Ø"/>
              <a:defRPr/>
            </a:pPr>
            <a:r>
              <a:rPr lang="el-GR" sz="2000" b="1" i="1" dirty="0"/>
              <a:t>Η Κυρά – Μαρία</a:t>
            </a:r>
            <a:endParaRPr lang="el-GR" sz="2000" dirty="0"/>
          </a:p>
          <a:p>
            <a:pPr fontAlgn="auto">
              <a:spcAft>
                <a:spcPts val="0"/>
              </a:spcAft>
              <a:buFont typeface="Wingdings" pitchFamily="2" charset="2"/>
              <a:buChar char="Ø"/>
              <a:defRPr/>
            </a:pPr>
            <a:r>
              <a:rPr lang="el-GR" sz="2000" b="1" i="1" dirty="0"/>
              <a:t>Μακριά γαϊδούρα ή </a:t>
            </a:r>
            <a:r>
              <a:rPr lang="el-GR" sz="2000" b="1" i="1" dirty="0" err="1"/>
              <a:t>Τσιάταλι</a:t>
            </a:r>
            <a:r>
              <a:rPr lang="el-GR" sz="2000" b="1" i="1" dirty="0"/>
              <a:t> – </a:t>
            </a:r>
            <a:r>
              <a:rPr lang="el-GR" sz="2000" b="1" i="1" dirty="0" err="1"/>
              <a:t>μάταλι</a:t>
            </a:r>
            <a:endParaRPr lang="el-GR" sz="2000" dirty="0"/>
          </a:p>
          <a:p>
            <a:pPr fontAlgn="auto">
              <a:spcAft>
                <a:spcPts val="0"/>
              </a:spcAft>
              <a:buFont typeface="Wingdings" pitchFamily="2" charset="2"/>
              <a:buChar char="Ø"/>
              <a:defRPr/>
            </a:pPr>
            <a:r>
              <a:rPr lang="el-GR" sz="2000" b="1" i="1" dirty="0"/>
              <a:t>Πετάει, πετάει</a:t>
            </a:r>
            <a:endParaRPr lang="el-GR" sz="2000" dirty="0"/>
          </a:p>
          <a:p>
            <a:pPr fontAlgn="auto">
              <a:spcAft>
                <a:spcPts val="0"/>
              </a:spcAft>
              <a:buFont typeface="Wingdings" pitchFamily="2" charset="2"/>
              <a:buChar char="Ø"/>
              <a:defRPr/>
            </a:pPr>
            <a:r>
              <a:rPr lang="el-GR" sz="2000" b="1" i="1" dirty="0"/>
              <a:t>Το κρυφτό</a:t>
            </a:r>
            <a:endParaRPr lang="el-GR" sz="2000" dirty="0"/>
          </a:p>
          <a:p>
            <a:pPr fontAlgn="auto">
              <a:spcAft>
                <a:spcPts val="0"/>
              </a:spcAft>
              <a:buFont typeface="Wingdings" pitchFamily="2" charset="2"/>
              <a:buChar char="Ø"/>
              <a:defRPr/>
            </a:pPr>
            <a:r>
              <a:rPr lang="el-GR" sz="2000" b="1" i="1" dirty="0"/>
              <a:t>Τα αγαλματάκια</a:t>
            </a:r>
            <a:endParaRPr lang="el-GR" sz="2000" dirty="0"/>
          </a:p>
          <a:p>
            <a:pPr fontAlgn="auto">
              <a:spcAft>
                <a:spcPts val="0"/>
              </a:spcAft>
              <a:buFont typeface="Wingdings" pitchFamily="2" charset="2"/>
              <a:buChar char="Ø"/>
              <a:defRPr/>
            </a:pPr>
            <a:r>
              <a:rPr lang="el-GR" sz="2000" b="1" dirty="0"/>
              <a:t>Το μαντηλάκι</a:t>
            </a:r>
            <a:endParaRPr lang="el-GR" sz="2000" dirty="0"/>
          </a:p>
          <a:p>
            <a:pPr fontAlgn="auto">
              <a:spcAft>
                <a:spcPts val="0"/>
              </a:spcAft>
              <a:buFont typeface="Wingdings" pitchFamily="2" charset="2"/>
              <a:buChar char="Ø"/>
              <a:defRPr/>
            </a:pPr>
            <a:endParaRPr lang="el-GR" sz="1600" dirty="0"/>
          </a:p>
          <a:p>
            <a:pPr fontAlgn="auto">
              <a:spcAft>
                <a:spcPts val="0"/>
              </a:spcAft>
              <a:buFont typeface="Wingdings 2"/>
              <a:buChar char=""/>
              <a:defRPr/>
            </a:pPr>
            <a:endParaRPr lang="el-GR"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251520" y="0"/>
            <a:ext cx="8686800" cy="1027584"/>
          </a:xfrm>
        </p:spPr>
        <p:txBody>
          <a:bodyPr>
            <a:noAutofit/>
          </a:bodyPr>
          <a:lstStyle/>
          <a:p>
            <a:pPr fontAlgn="auto">
              <a:spcAft>
                <a:spcPts val="0"/>
              </a:spcAft>
              <a:defRPr/>
            </a:pPr>
            <a:r>
              <a:rPr lang="el-GR" dirty="0" smtClean="0"/>
              <a:t>Ακολουθει αναλυτικη παρουσιαση των παρακατω παιχνιδιων:</a:t>
            </a:r>
            <a:endParaRPr lang="el-GR" dirty="0"/>
          </a:p>
        </p:txBody>
      </p:sp>
      <p:sp>
        <p:nvSpPr>
          <p:cNvPr id="8" name="7 - Θέση περιεχομένου"/>
          <p:cNvSpPr>
            <a:spLocks noGrp="1"/>
          </p:cNvSpPr>
          <p:nvPr>
            <p:ph idx="1"/>
          </p:nvPr>
        </p:nvSpPr>
        <p:spPr>
          <a:xfrm>
            <a:off x="539750" y="1989138"/>
            <a:ext cx="8147050" cy="4137025"/>
          </a:xfrm>
        </p:spPr>
        <p:txBody>
          <a:bodyPr>
            <a:normAutofit fontScale="92500" lnSpcReduction="10000"/>
          </a:bodyPr>
          <a:lstStyle/>
          <a:p>
            <a:pPr fontAlgn="auto">
              <a:spcAft>
                <a:spcPts val="0"/>
              </a:spcAft>
              <a:buFont typeface="Wingdings" pitchFamily="2" charset="2"/>
              <a:buChar char="Ø"/>
              <a:defRPr/>
            </a:pPr>
            <a:r>
              <a:rPr lang="el-GR" sz="3600" dirty="0" smtClean="0"/>
              <a:t>Αμπάριζα</a:t>
            </a:r>
          </a:p>
          <a:p>
            <a:pPr fontAlgn="auto">
              <a:spcAft>
                <a:spcPts val="0"/>
              </a:spcAft>
              <a:buFont typeface="Wingdings" pitchFamily="2" charset="2"/>
              <a:buChar char="Ø"/>
              <a:defRPr/>
            </a:pPr>
            <a:endParaRPr lang="el-GR" sz="3600" dirty="0" smtClean="0"/>
          </a:p>
          <a:p>
            <a:pPr fontAlgn="auto">
              <a:spcAft>
                <a:spcPts val="0"/>
              </a:spcAft>
              <a:buFont typeface="Wingdings" pitchFamily="2" charset="2"/>
              <a:buChar char="Ø"/>
              <a:defRPr/>
            </a:pPr>
            <a:r>
              <a:rPr lang="el-GR" sz="3600" dirty="0" smtClean="0"/>
              <a:t>Το Χαλασμένο Τηλέφωνο</a:t>
            </a:r>
          </a:p>
          <a:p>
            <a:pPr fontAlgn="auto">
              <a:spcAft>
                <a:spcPts val="0"/>
              </a:spcAft>
              <a:buFont typeface="Wingdings" pitchFamily="2" charset="2"/>
              <a:buChar char="Ø"/>
              <a:defRPr/>
            </a:pPr>
            <a:endParaRPr lang="el-GR" sz="3600" dirty="0" smtClean="0"/>
          </a:p>
          <a:p>
            <a:pPr fontAlgn="auto">
              <a:spcAft>
                <a:spcPts val="0"/>
              </a:spcAft>
              <a:buFont typeface="Wingdings" pitchFamily="2" charset="2"/>
              <a:buChar char="Ø"/>
              <a:defRPr/>
            </a:pPr>
            <a:r>
              <a:rPr lang="el-GR" sz="3600" dirty="0" smtClean="0"/>
              <a:t>Τα αγαλματάκια</a:t>
            </a:r>
          </a:p>
          <a:p>
            <a:pPr fontAlgn="auto">
              <a:spcAft>
                <a:spcPts val="0"/>
              </a:spcAft>
              <a:buFont typeface="Wingdings" pitchFamily="2" charset="2"/>
              <a:buChar char="Ø"/>
              <a:defRPr/>
            </a:pPr>
            <a:endParaRPr lang="el-GR" sz="3600" dirty="0" smtClean="0"/>
          </a:p>
          <a:p>
            <a:pPr fontAlgn="auto">
              <a:spcAft>
                <a:spcPts val="0"/>
              </a:spcAft>
              <a:buFont typeface="Wingdings" pitchFamily="2" charset="2"/>
              <a:buChar char="Ø"/>
              <a:defRPr/>
            </a:pPr>
            <a:r>
              <a:rPr lang="el-GR" sz="3600" dirty="0" smtClean="0"/>
              <a:t>Το μαντηλάκι</a:t>
            </a:r>
            <a:endParaRPr lang="el-GR" sz="3600"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686800" cy="1026840"/>
          </a:xfrm>
        </p:spPr>
        <p:txBody>
          <a:bodyPr>
            <a:normAutofit fontScale="90000"/>
          </a:bodyPr>
          <a:lstStyle/>
          <a:p>
            <a:pPr fontAlgn="auto">
              <a:spcAft>
                <a:spcPts val="0"/>
              </a:spcAft>
              <a:defRPr/>
            </a:pPr>
            <a:r>
              <a:rPr lang="el-GR" sz="4000" b="1" dirty="0" smtClean="0"/>
              <a:t>ΑΜΠΑΡΙΖΑ (1/2)</a:t>
            </a:r>
            <a:r>
              <a:rPr lang="el-GR" dirty="0"/>
              <a:t/>
            </a:r>
            <a:br>
              <a:rPr lang="el-GR" dirty="0"/>
            </a:br>
            <a:endParaRPr lang="el-GR" dirty="0"/>
          </a:p>
        </p:txBody>
      </p:sp>
      <p:sp>
        <p:nvSpPr>
          <p:cNvPr id="6" name="5 - Θέση περιεχομένου"/>
          <p:cNvSpPr>
            <a:spLocks noGrp="1"/>
          </p:cNvSpPr>
          <p:nvPr>
            <p:ph idx="1"/>
          </p:nvPr>
        </p:nvSpPr>
        <p:spPr>
          <a:xfrm>
            <a:off x="395288" y="1341438"/>
            <a:ext cx="8353425" cy="5040312"/>
          </a:xfrm>
        </p:spPr>
        <p:txBody>
          <a:bodyPr>
            <a:normAutofit fontScale="47500" lnSpcReduction="20000"/>
          </a:bodyPr>
          <a:lstStyle/>
          <a:p>
            <a:pPr fontAlgn="auto">
              <a:spcAft>
                <a:spcPts val="0"/>
              </a:spcAft>
              <a:buFont typeface="Wingdings 2"/>
              <a:buNone/>
              <a:defRPr/>
            </a:pPr>
            <a:r>
              <a:rPr lang="el-GR" sz="3400" dirty="0" smtClean="0"/>
              <a:t>     Σ</a:t>
            </a:r>
            <a:r>
              <a:rPr lang="el-GR" sz="3400" dirty="0"/>
              <a:t>' αυτό το παιχνίδι, τα παιδιά χωρίζονται σε δύο ομάδες. Κάθε ομάδα έχει </a:t>
            </a:r>
            <a:r>
              <a:rPr lang="el-GR" sz="3400" dirty="0" smtClean="0"/>
              <a:t>ένα</a:t>
            </a:r>
          </a:p>
          <a:p>
            <a:pPr fontAlgn="auto">
              <a:spcAft>
                <a:spcPts val="0"/>
              </a:spcAft>
              <a:buFont typeface="Wingdings 2"/>
              <a:buNone/>
              <a:defRPr/>
            </a:pPr>
            <a:r>
              <a:rPr lang="el-GR" sz="3400" dirty="0"/>
              <a:t> </a:t>
            </a:r>
            <a:r>
              <a:rPr lang="el-GR" sz="3400" dirty="0" smtClean="0"/>
              <a:t>    σημείο </a:t>
            </a:r>
            <a:r>
              <a:rPr lang="el-GR" sz="3400" dirty="0"/>
              <a:t>εκκίνησης, συνήθως κολόνα ή δέντρο</a:t>
            </a:r>
            <a:r>
              <a:rPr lang="el-GR" sz="3400" dirty="0" smtClean="0"/>
              <a:t>.</a:t>
            </a:r>
          </a:p>
          <a:p>
            <a:pPr fontAlgn="auto">
              <a:spcAft>
                <a:spcPts val="0"/>
              </a:spcAft>
              <a:buFont typeface="Wingdings 2"/>
              <a:buNone/>
              <a:defRPr/>
            </a:pPr>
            <a:r>
              <a:rPr lang="el-GR" sz="3400" dirty="0" smtClean="0"/>
              <a:t> </a:t>
            </a:r>
          </a:p>
          <a:p>
            <a:pPr fontAlgn="auto">
              <a:spcAft>
                <a:spcPts val="0"/>
              </a:spcAft>
              <a:buFont typeface="Wingdings 2"/>
              <a:buNone/>
              <a:defRPr/>
            </a:pPr>
            <a:r>
              <a:rPr lang="el-GR" sz="3400" dirty="0"/>
              <a:t> </a:t>
            </a:r>
            <a:r>
              <a:rPr lang="el-GR" sz="3400" dirty="0" smtClean="0"/>
              <a:t>    Στην </a:t>
            </a:r>
            <a:r>
              <a:rPr lang="el-GR" sz="3400" dirty="0"/>
              <a:t>αρχή ένα παιδί από τη μια ομάδα (δεν έχει σημασία ποια), "</a:t>
            </a:r>
            <a:r>
              <a:rPr lang="el-GR" sz="3400" dirty="0" smtClean="0"/>
              <a:t>παίρνει</a:t>
            </a:r>
          </a:p>
          <a:p>
            <a:pPr fontAlgn="auto">
              <a:spcAft>
                <a:spcPts val="0"/>
              </a:spcAft>
              <a:buFont typeface="Wingdings 2"/>
              <a:buNone/>
              <a:defRPr/>
            </a:pPr>
            <a:r>
              <a:rPr lang="el-GR" sz="3400" dirty="0"/>
              <a:t> </a:t>
            </a:r>
            <a:r>
              <a:rPr lang="el-GR" sz="3400" dirty="0" smtClean="0"/>
              <a:t>    </a:t>
            </a:r>
            <a:r>
              <a:rPr lang="el-GR" sz="3400" dirty="0"/>
              <a:t>αμπάριζα και βγαίνει" για να προκαλέσει τους παίχτες της άλλης ομάδας να </a:t>
            </a:r>
            <a:r>
              <a:rPr lang="el-GR" sz="3400" dirty="0" smtClean="0"/>
              <a:t>τον</a:t>
            </a:r>
          </a:p>
          <a:p>
            <a:pPr fontAlgn="auto">
              <a:spcAft>
                <a:spcPts val="0"/>
              </a:spcAft>
              <a:buFont typeface="Wingdings 2"/>
              <a:buNone/>
              <a:defRPr/>
            </a:pPr>
            <a:r>
              <a:rPr lang="el-GR" sz="3400" dirty="0"/>
              <a:t> </a:t>
            </a:r>
            <a:r>
              <a:rPr lang="el-GR" sz="3400" dirty="0" smtClean="0"/>
              <a:t>    </a:t>
            </a:r>
            <a:r>
              <a:rPr lang="el-GR" sz="3400" dirty="0"/>
              <a:t>κυνηγήσουν. Τότε κάποιος απ' την αντίπαλη ομάδα "παίρνει αμπάριζα και </a:t>
            </a:r>
            <a:endParaRPr lang="el-GR" sz="3400" dirty="0" smtClean="0"/>
          </a:p>
          <a:p>
            <a:pPr fontAlgn="auto">
              <a:spcAft>
                <a:spcPts val="0"/>
              </a:spcAft>
              <a:buFont typeface="Wingdings 2"/>
              <a:buNone/>
              <a:defRPr/>
            </a:pPr>
            <a:r>
              <a:rPr lang="el-GR" sz="3400" dirty="0"/>
              <a:t> </a:t>
            </a:r>
            <a:r>
              <a:rPr lang="el-GR" sz="3400" dirty="0" smtClean="0"/>
              <a:t>    βγαίνει</a:t>
            </a:r>
            <a:r>
              <a:rPr lang="el-GR" sz="3400" dirty="0"/>
              <a:t>" και τον κυνηγάει. </a:t>
            </a:r>
            <a:r>
              <a:rPr lang="el-GR" sz="3400" dirty="0" smtClean="0"/>
              <a:t>'</a:t>
            </a:r>
            <a:r>
              <a:rPr lang="el-GR" sz="3400" dirty="0" err="1" smtClean="0"/>
              <a:t>Ετσι</a:t>
            </a:r>
            <a:r>
              <a:rPr lang="el-GR" sz="3400" dirty="0" smtClean="0"/>
              <a:t>, </a:t>
            </a:r>
            <a:r>
              <a:rPr lang="el-GR" sz="3400" dirty="0"/>
              <a:t>βγαίνουν και τ' άλλα παιδιά και κυνηγούν. </a:t>
            </a:r>
            <a:endParaRPr lang="el-GR" sz="3400" dirty="0" smtClean="0"/>
          </a:p>
          <a:p>
            <a:pPr fontAlgn="auto">
              <a:spcAft>
                <a:spcPts val="0"/>
              </a:spcAft>
              <a:buFont typeface="Wingdings 2"/>
              <a:buNone/>
              <a:defRPr/>
            </a:pPr>
            <a:endParaRPr lang="el-GR" sz="3400" dirty="0" smtClean="0"/>
          </a:p>
          <a:p>
            <a:pPr fontAlgn="auto">
              <a:spcAft>
                <a:spcPts val="0"/>
              </a:spcAft>
              <a:buFont typeface="Wingdings 2"/>
              <a:buNone/>
              <a:defRPr/>
            </a:pPr>
            <a:r>
              <a:rPr lang="el-GR" sz="3400" dirty="0"/>
              <a:t> </a:t>
            </a:r>
            <a:r>
              <a:rPr lang="el-GR" sz="3400" dirty="0" smtClean="0"/>
              <a:t>    Κάθε </a:t>
            </a:r>
            <a:r>
              <a:rPr lang="el-GR" sz="3400" dirty="0"/>
              <a:t>παιδί έχει το δικαίωμα να κυνηγήσει τα παιδιά που έχουν βγει πριν απ' </a:t>
            </a:r>
            <a:endParaRPr lang="el-GR" sz="3400" dirty="0" smtClean="0"/>
          </a:p>
          <a:p>
            <a:pPr fontAlgn="auto">
              <a:spcAft>
                <a:spcPts val="0"/>
              </a:spcAft>
              <a:buFont typeface="Wingdings 2"/>
              <a:buNone/>
              <a:defRPr/>
            </a:pPr>
            <a:r>
              <a:rPr lang="el-GR" sz="3400" dirty="0"/>
              <a:t> </a:t>
            </a:r>
            <a:r>
              <a:rPr lang="el-GR" sz="3400" dirty="0" smtClean="0"/>
              <a:t>    αυτόν</a:t>
            </a:r>
            <a:r>
              <a:rPr lang="el-GR" sz="3400" dirty="0"/>
              <a:t>, αλλά όχι τα παιδιά που έχουν βγει μετά. Επίσης κάθε παίχτης μπορεί </a:t>
            </a:r>
            <a:r>
              <a:rPr lang="el-GR" sz="3400" dirty="0" smtClean="0"/>
              <a:t>να</a:t>
            </a:r>
          </a:p>
          <a:p>
            <a:pPr fontAlgn="auto">
              <a:spcAft>
                <a:spcPts val="0"/>
              </a:spcAft>
              <a:buFont typeface="Wingdings 2"/>
              <a:buNone/>
              <a:defRPr/>
            </a:pPr>
            <a:r>
              <a:rPr lang="el-GR" sz="3400" dirty="0"/>
              <a:t> </a:t>
            </a:r>
            <a:r>
              <a:rPr lang="el-GR" sz="3400" dirty="0" smtClean="0"/>
              <a:t>    </a:t>
            </a:r>
            <a:r>
              <a:rPr lang="el-GR" sz="3400" dirty="0"/>
              <a:t>γυρίσει στην κολόνα του και να βγει όσες φορές θέλει. '</a:t>
            </a:r>
            <a:r>
              <a:rPr lang="el-GR" sz="3400" dirty="0" err="1"/>
              <a:t>Οταν</a:t>
            </a:r>
            <a:r>
              <a:rPr lang="el-GR" sz="3400" dirty="0"/>
              <a:t> κάποιο παιδί </a:t>
            </a:r>
            <a:endParaRPr lang="el-GR" sz="3400" dirty="0" smtClean="0"/>
          </a:p>
          <a:p>
            <a:pPr fontAlgn="auto">
              <a:spcAft>
                <a:spcPts val="0"/>
              </a:spcAft>
              <a:buFont typeface="Wingdings 2"/>
              <a:buNone/>
              <a:defRPr/>
            </a:pPr>
            <a:r>
              <a:rPr lang="el-GR" sz="3400" dirty="0"/>
              <a:t> </a:t>
            </a:r>
            <a:r>
              <a:rPr lang="el-GR" sz="3400" dirty="0" smtClean="0"/>
              <a:t>    πιάσει </a:t>
            </a:r>
            <a:r>
              <a:rPr lang="el-GR" sz="3400" dirty="0"/>
              <a:t>ένα παίχτη της αντίπαλης ομάδας, τον πάει στη φυλακή, που είναι </a:t>
            </a:r>
            <a:endParaRPr lang="el-GR" sz="3400" dirty="0" smtClean="0"/>
          </a:p>
          <a:p>
            <a:pPr fontAlgn="auto">
              <a:spcAft>
                <a:spcPts val="0"/>
              </a:spcAft>
              <a:buFont typeface="Wingdings 2"/>
              <a:buNone/>
              <a:defRPr/>
            </a:pPr>
            <a:r>
              <a:rPr lang="el-GR" sz="3400" dirty="0"/>
              <a:t> </a:t>
            </a:r>
            <a:r>
              <a:rPr lang="el-GR" sz="3400" dirty="0" smtClean="0"/>
              <a:t>    συνήθως </a:t>
            </a:r>
            <a:r>
              <a:rPr lang="el-GR" sz="3400" dirty="0"/>
              <a:t>κοντά στην κολόνα του</a:t>
            </a:r>
            <a:r>
              <a:rPr lang="el-GR" sz="3400" dirty="0" smtClean="0"/>
              <a:t>.</a:t>
            </a:r>
          </a:p>
          <a:p>
            <a:pPr fontAlgn="auto">
              <a:spcAft>
                <a:spcPts val="0"/>
              </a:spcAft>
              <a:buFont typeface="Wingdings 2"/>
              <a:buNone/>
              <a:defRPr/>
            </a:pPr>
            <a:endParaRPr lang="el-GR" sz="3400" dirty="0"/>
          </a:p>
          <a:p>
            <a:pPr fontAlgn="auto">
              <a:spcAft>
                <a:spcPts val="0"/>
              </a:spcAft>
              <a:buFont typeface="Wingdings 2"/>
              <a:buNone/>
              <a:defRPr/>
            </a:pPr>
            <a:r>
              <a:rPr lang="el-GR" sz="3400" dirty="0" smtClean="0"/>
              <a:t>     Οι </a:t>
            </a:r>
            <a:r>
              <a:rPr lang="el-GR" sz="3400" dirty="0"/>
              <a:t>παίχτες της ομάδας του παιδιού που είναι φυλακισμένο, πρέπει να το </a:t>
            </a:r>
            <a:endParaRPr lang="el-GR" sz="3400" dirty="0" smtClean="0"/>
          </a:p>
          <a:p>
            <a:pPr fontAlgn="auto">
              <a:spcAft>
                <a:spcPts val="0"/>
              </a:spcAft>
              <a:buFont typeface="Wingdings 2"/>
              <a:buNone/>
              <a:defRPr/>
            </a:pPr>
            <a:r>
              <a:rPr lang="el-GR" sz="3400" dirty="0"/>
              <a:t> </a:t>
            </a:r>
            <a:r>
              <a:rPr lang="el-GR" sz="3400" dirty="0" smtClean="0"/>
              <a:t>    ακουμπήσουν </a:t>
            </a:r>
            <a:r>
              <a:rPr lang="el-GR" sz="3400" dirty="0"/>
              <a:t>για να ελευθερωθεί. Σκοπός του παιχνιδιού είναι ν' </a:t>
            </a:r>
            <a:r>
              <a:rPr lang="el-GR" sz="3400" dirty="0" smtClean="0"/>
              <a:t>ακουμπήσει</a:t>
            </a:r>
          </a:p>
          <a:p>
            <a:pPr fontAlgn="auto">
              <a:spcAft>
                <a:spcPts val="0"/>
              </a:spcAft>
              <a:buFont typeface="Wingdings 2"/>
              <a:buNone/>
              <a:defRPr/>
            </a:pPr>
            <a:r>
              <a:rPr lang="el-GR" sz="3400" dirty="0"/>
              <a:t> </a:t>
            </a:r>
            <a:r>
              <a:rPr lang="el-GR" sz="3400" dirty="0" smtClean="0"/>
              <a:t>    </a:t>
            </a:r>
            <a:r>
              <a:rPr lang="el-GR" sz="3400" dirty="0"/>
              <a:t>ένας παίχτης την κολόνα της αντίπαλης ομάδας. </a:t>
            </a:r>
          </a:p>
          <a:p>
            <a:pPr fontAlgn="auto">
              <a:spcAft>
                <a:spcPts val="0"/>
              </a:spcAft>
              <a:buFont typeface="Wingdings 2"/>
              <a:buChar char=""/>
              <a:defRPr/>
            </a:pPr>
            <a:endParaRPr lang="el-GR"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0"/>
            <a:ext cx="8686800" cy="1124744"/>
          </a:xfrm>
        </p:spPr>
        <p:txBody>
          <a:bodyPr>
            <a:normAutofit fontScale="90000"/>
          </a:bodyPr>
          <a:lstStyle/>
          <a:p>
            <a:pPr fontAlgn="auto">
              <a:spcAft>
                <a:spcPts val="0"/>
              </a:spcAft>
              <a:defRPr/>
            </a:pPr>
            <a:r>
              <a:rPr lang="el-GR" sz="4000" b="1" dirty="0" smtClean="0"/>
              <a:t>ΑΜΠΑΡΙΖΑ (2/2)</a:t>
            </a:r>
            <a:r>
              <a:rPr lang="el-GR" dirty="0" smtClean="0"/>
              <a:t/>
            </a:r>
            <a:br>
              <a:rPr lang="el-GR" dirty="0" smtClean="0"/>
            </a:br>
            <a:endParaRPr lang="el-GR" dirty="0"/>
          </a:p>
        </p:txBody>
      </p:sp>
      <p:pic>
        <p:nvPicPr>
          <p:cNvPr id="23554" name="Picture 8" descr="DSCF0057.JPG"/>
          <p:cNvPicPr>
            <a:picLocks noGrp="1"/>
          </p:cNvPicPr>
          <p:nvPr>
            <p:ph idx="1"/>
          </p:nvPr>
        </p:nvPicPr>
        <p:blipFill>
          <a:blip r:embed="rId2" cstate="print"/>
          <a:srcRect/>
          <a:stretch>
            <a:fillRect/>
          </a:stretch>
        </p:blipFill>
        <p:spPr>
          <a:xfrm>
            <a:off x="611188" y="1125538"/>
            <a:ext cx="8137525" cy="5327650"/>
          </a:xfrm>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normAutofit fontScale="90000"/>
          </a:bodyPr>
          <a:lstStyle/>
          <a:p>
            <a:pPr fontAlgn="auto">
              <a:spcAft>
                <a:spcPts val="0"/>
              </a:spcAft>
              <a:defRPr/>
            </a:pPr>
            <a:r>
              <a:rPr lang="el-GR" sz="4000" b="1" dirty="0" smtClean="0"/>
              <a:t>ΤΟ ΧΑΛΑΣΜΕΝΟ ΤΗΛΕΦΩΝΟ</a:t>
            </a:r>
            <a:r>
              <a:rPr lang="el-GR" dirty="0"/>
              <a:t/>
            </a:r>
            <a:br>
              <a:rPr lang="el-GR" dirty="0"/>
            </a:br>
            <a:endParaRPr lang="el-GR" dirty="0"/>
          </a:p>
        </p:txBody>
      </p:sp>
      <p:sp>
        <p:nvSpPr>
          <p:cNvPr id="4" name="3 - Θέση περιεχομένου"/>
          <p:cNvSpPr>
            <a:spLocks noGrp="1"/>
          </p:cNvSpPr>
          <p:nvPr>
            <p:ph sz="half" idx="1"/>
          </p:nvPr>
        </p:nvSpPr>
        <p:spPr>
          <a:xfrm>
            <a:off x="323850" y="1196975"/>
            <a:ext cx="3600450" cy="5661025"/>
          </a:xfrm>
        </p:spPr>
        <p:txBody>
          <a:bodyPr>
            <a:normAutofit fontScale="70000" lnSpcReduction="20000"/>
          </a:bodyPr>
          <a:lstStyle/>
          <a:p>
            <a:pPr fontAlgn="auto">
              <a:spcAft>
                <a:spcPts val="0"/>
              </a:spcAft>
              <a:buFont typeface="Wingdings 2"/>
              <a:buNone/>
              <a:defRPr/>
            </a:pPr>
            <a:r>
              <a:rPr lang="el-GR" dirty="0" smtClean="0"/>
              <a:t>     Το </a:t>
            </a:r>
            <a:r>
              <a:rPr lang="el-GR" dirty="0"/>
              <a:t>παιχνίδι αυτό παιζόταν σε ανοιχτό χώρο από παιδιά  6 χρονών και πάνω τις δεκαετίες 1980 – 90…. Χρειαζόντουσαν τουλάχιστον 4 παίχτες. </a:t>
            </a:r>
            <a:endParaRPr lang="el-GR" dirty="0" smtClean="0"/>
          </a:p>
          <a:p>
            <a:pPr fontAlgn="auto">
              <a:spcAft>
                <a:spcPts val="0"/>
              </a:spcAft>
              <a:buFont typeface="Wingdings 2"/>
              <a:buNone/>
              <a:defRPr/>
            </a:pPr>
            <a:endParaRPr lang="el-GR" dirty="0" smtClean="0"/>
          </a:p>
          <a:p>
            <a:pPr fontAlgn="auto">
              <a:spcAft>
                <a:spcPts val="0"/>
              </a:spcAft>
              <a:buFont typeface="Wingdings 2"/>
              <a:buNone/>
              <a:defRPr/>
            </a:pPr>
            <a:r>
              <a:rPr lang="el-GR" dirty="0" smtClean="0"/>
              <a:t>     Τα </a:t>
            </a:r>
            <a:r>
              <a:rPr lang="el-GR" dirty="0"/>
              <a:t>παιδιά έμπαιναν στη σειρά και ο πρώτος έλεγε γρήγορα στο αυτί του διπλανού του μια δύσκολη λέξη. Αυτός με τη σειρά του την έλεγε στο διπλανό του </a:t>
            </a:r>
            <a:r>
              <a:rPr lang="el-GR" dirty="0" err="1"/>
              <a:t>κ.ο.κ</a:t>
            </a:r>
            <a:r>
              <a:rPr lang="el-GR" dirty="0"/>
              <a:t>. Ο τελευταίος έλεγε τη λέξη δυνατά και αν την έλεγε σωστά, το πρώτο παιδί είχε κερδίσει και το παιχνίδι συνεχιζόταν. Διαφορετικά, το πρώτο παιδί περνούσε τελευταίο και το παιχνίδι ξανάρχιζε από την αρχή.</a:t>
            </a:r>
          </a:p>
          <a:p>
            <a:pPr fontAlgn="auto">
              <a:spcAft>
                <a:spcPts val="0"/>
              </a:spcAft>
              <a:buFont typeface="Wingdings 2"/>
              <a:buChar char=""/>
              <a:defRPr/>
            </a:pPr>
            <a:endParaRPr lang="el-GR" dirty="0"/>
          </a:p>
        </p:txBody>
      </p:sp>
      <p:pic>
        <p:nvPicPr>
          <p:cNvPr id="6" name="0 - Εικόνα" descr="1396272266719.jpg"/>
          <p:cNvPicPr>
            <a:picLocks noGrp="1"/>
          </p:cNvPicPr>
          <p:nvPr>
            <p:ph sz="half" idx="2"/>
          </p:nvPr>
        </p:nvPicPr>
        <p:blipFill>
          <a:blip r:embed="rId2" cstate="print"/>
          <a:stretch>
            <a:fillRect/>
          </a:stretch>
        </p:blipFill>
        <p:spPr>
          <a:xfrm>
            <a:off x="3995936" y="1268760"/>
            <a:ext cx="4824536" cy="5112568"/>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normAutofit fontScale="90000"/>
          </a:bodyPr>
          <a:lstStyle/>
          <a:p>
            <a:pPr fontAlgn="auto">
              <a:spcAft>
                <a:spcPts val="0"/>
              </a:spcAft>
              <a:defRPr/>
            </a:pPr>
            <a:r>
              <a:rPr lang="el-GR" sz="4000" b="1" dirty="0" smtClean="0"/>
              <a:t>ΤΑ ΑΓΑΛΜΑΤΑΚΙΑ</a:t>
            </a:r>
            <a:r>
              <a:rPr lang="el-GR" dirty="0"/>
              <a:t/>
            </a:r>
            <a:br>
              <a:rPr lang="el-GR" dirty="0"/>
            </a:br>
            <a:endParaRPr lang="el-GR" dirty="0"/>
          </a:p>
        </p:txBody>
      </p:sp>
      <p:pic>
        <p:nvPicPr>
          <p:cNvPr id="25602" name="Picture 9" descr="DSCF0066.JPG"/>
          <p:cNvPicPr>
            <a:picLocks noGrp="1"/>
          </p:cNvPicPr>
          <p:nvPr>
            <p:ph sz="half" idx="1"/>
          </p:nvPr>
        </p:nvPicPr>
        <p:blipFill>
          <a:blip r:embed="rId2" cstate="print"/>
          <a:srcRect/>
          <a:stretch>
            <a:fillRect/>
          </a:stretch>
        </p:blipFill>
        <p:spPr>
          <a:xfrm>
            <a:off x="468313" y="1196975"/>
            <a:ext cx="5040312" cy="5184775"/>
          </a:xfrm>
        </p:spPr>
      </p:pic>
      <p:sp>
        <p:nvSpPr>
          <p:cNvPr id="4" name="3 - Θέση περιεχομένου"/>
          <p:cNvSpPr>
            <a:spLocks noGrp="1"/>
          </p:cNvSpPr>
          <p:nvPr>
            <p:ph sz="half" idx="2"/>
          </p:nvPr>
        </p:nvSpPr>
        <p:spPr>
          <a:xfrm>
            <a:off x="5364163" y="1268413"/>
            <a:ext cx="3455987" cy="5400675"/>
          </a:xfrm>
        </p:spPr>
        <p:txBody>
          <a:bodyPr>
            <a:normAutofit fontScale="62500" lnSpcReduction="20000"/>
          </a:bodyPr>
          <a:lstStyle/>
          <a:p>
            <a:pPr fontAlgn="auto">
              <a:spcAft>
                <a:spcPts val="0"/>
              </a:spcAft>
              <a:buFont typeface="Wingdings 2"/>
              <a:buNone/>
              <a:defRPr/>
            </a:pPr>
            <a:r>
              <a:rPr lang="el-GR" dirty="0" smtClean="0"/>
              <a:t>      Το </a:t>
            </a:r>
            <a:r>
              <a:rPr lang="el-GR" dirty="0"/>
              <a:t>παιδί που είναι «μάνα» στέκεται μπροστά σε έναν τοίχο με την πλάτη γυρισμένη στα άλλα παιδιά που βρίσκονται απέναντί του σε μια απόσταση είκοσι μέτρων περίπου. Μόλις δοθεί το σύνθημα, η μάνα χτυπάει με το δεξί της χέρι τον τοίχο λέγοντας: </a:t>
            </a:r>
            <a:r>
              <a:rPr lang="el-GR" i="1" dirty="0"/>
              <a:t>«ένα-δύο-</a:t>
            </a:r>
            <a:r>
              <a:rPr lang="el-GR" i="1" dirty="0" err="1"/>
              <a:t>τρί</a:t>
            </a:r>
            <a:r>
              <a:rPr lang="el-GR" i="1" dirty="0"/>
              <a:t>α»</a:t>
            </a:r>
            <a:r>
              <a:rPr lang="el-GR" dirty="0"/>
              <a:t> και γυρίζει πίσω το κεφάλι να κοιτάξει τα παιδιά. </a:t>
            </a:r>
            <a:endParaRPr lang="el-GR" dirty="0" smtClean="0"/>
          </a:p>
          <a:p>
            <a:pPr fontAlgn="auto">
              <a:spcAft>
                <a:spcPts val="0"/>
              </a:spcAft>
              <a:buFont typeface="Wingdings 2"/>
              <a:buNone/>
              <a:defRPr/>
            </a:pPr>
            <a:endParaRPr lang="el-GR" dirty="0" smtClean="0"/>
          </a:p>
          <a:p>
            <a:pPr fontAlgn="auto">
              <a:spcAft>
                <a:spcPts val="0"/>
              </a:spcAft>
              <a:buFont typeface="Wingdings 2"/>
              <a:buNone/>
              <a:defRPr/>
            </a:pPr>
            <a:r>
              <a:rPr lang="el-GR" dirty="0" smtClean="0"/>
              <a:t>      Μέσα </a:t>
            </a:r>
            <a:r>
              <a:rPr lang="el-GR" dirty="0"/>
              <a:t>στο χρονικό αυτό διάστημα, τα παιδιά πρέπει να πάρουν διάφορες πόζες και τη στιγμή που η μάνα θα στρέψει το κεφάλι, να μείνουν ακίνητα, δηλαδή σαν αγαλματάκια. Η μάνα διαλέγει το άγαλμα που της έκανε περισσότερη εντύπωση, που είναι πιο όμορφο ή πιο πετυχημένο</a:t>
            </a: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67544" y="0"/>
            <a:ext cx="8229600" cy="1143000"/>
          </a:xfrm>
        </p:spPr>
        <p:txBody>
          <a:bodyPr>
            <a:normAutofit fontScale="90000"/>
          </a:bodyPr>
          <a:lstStyle/>
          <a:p>
            <a:pPr fontAlgn="auto">
              <a:spcAft>
                <a:spcPts val="0"/>
              </a:spcAft>
              <a:defRPr/>
            </a:pPr>
            <a:r>
              <a:rPr lang="el-GR" sz="4000" b="1" dirty="0" smtClean="0"/>
              <a:t>ΤΟ ΜΑΝΤΗΛΑΚΙ (1/3)</a:t>
            </a:r>
            <a:r>
              <a:rPr lang="el-GR" sz="4000" dirty="0" smtClean="0"/>
              <a:t> </a:t>
            </a:r>
            <a:r>
              <a:rPr lang="el-GR" dirty="0"/>
              <a:t/>
            </a:r>
            <a:br>
              <a:rPr lang="el-GR" dirty="0"/>
            </a:br>
            <a:endParaRPr lang="el-GR" dirty="0"/>
          </a:p>
        </p:txBody>
      </p:sp>
      <p:sp>
        <p:nvSpPr>
          <p:cNvPr id="6" name="5 - Θέση περιεχομένου"/>
          <p:cNvSpPr>
            <a:spLocks noGrp="1"/>
          </p:cNvSpPr>
          <p:nvPr>
            <p:ph idx="1"/>
          </p:nvPr>
        </p:nvSpPr>
        <p:spPr>
          <a:xfrm>
            <a:off x="395288" y="1125538"/>
            <a:ext cx="8353425" cy="5543550"/>
          </a:xfrm>
        </p:spPr>
        <p:txBody>
          <a:bodyPr>
            <a:normAutofit fontScale="70000" lnSpcReduction="20000"/>
          </a:bodyPr>
          <a:lstStyle/>
          <a:p>
            <a:pPr fontAlgn="auto">
              <a:spcAft>
                <a:spcPts val="0"/>
              </a:spcAft>
              <a:buFont typeface="Wingdings 2"/>
              <a:buNone/>
              <a:defRPr/>
            </a:pPr>
            <a:r>
              <a:rPr lang="el-GR" dirty="0" smtClean="0"/>
              <a:t>Είναι </a:t>
            </a:r>
            <a:r>
              <a:rPr lang="el-GR" dirty="0"/>
              <a:t>παιχνίδι ομαδικό που παίζεται σε ανοιχτό χώρο από αγόρια </a:t>
            </a:r>
            <a:r>
              <a:rPr lang="el-GR" dirty="0" smtClean="0"/>
              <a:t>και</a:t>
            </a:r>
          </a:p>
          <a:p>
            <a:pPr fontAlgn="auto">
              <a:spcAft>
                <a:spcPts val="0"/>
              </a:spcAft>
              <a:buFont typeface="Wingdings 2"/>
              <a:buNone/>
              <a:defRPr/>
            </a:pPr>
            <a:r>
              <a:rPr lang="el-GR" dirty="0" smtClean="0"/>
              <a:t>κορίτσια.</a:t>
            </a:r>
          </a:p>
          <a:p>
            <a:pPr fontAlgn="auto">
              <a:spcAft>
                <a:spcPts val="0"/>
              </a:spcAft>
              <a:buFont typeface="Wingdings 2"/>
              <a:buNone/>
              <a:defRPr/>
            </a:pPr>
            <a:endParaRPr lang="el-GR" dirty="0"/>
          </a:p>
          <a:p>
            <a:pPr fontAlgn="auto">
              <a:spcAft>
                <a:spcPts val="0"/>
              </a:spcAft>
              <a:buFont typeface="Wingdings" pitchFamily="2" charset="2"/>
              <a:buChar char="Ø"/>
              <a:defRPr/>
            </a:pPr>
            <a:r>
              <a:rPr lang="el-GR" dirty="0"/>
              <a:t>Τα παιδιά χωρίζονται σε δύο ισάριθμες  ομάδες και τοποθετούνται το ένα δίπλα στο άλλο σε δύο παράλληλες γραμμές που απέχουν μεταξύ τους περίπου 10 μέτρα</a:t>
            </a:r>
            <a:r>
              <a:rPr lang="el-GR" dirty="0" smtClean="0"/>
              <a:t>.</a:t>
            </a:r>
          </a:p>
          <a:p>
            <a:pPr fontAlgn="auto">
              <a:spcAft>
                <a:spcPts val="0"/>
              </a:spcAft>
              <a:buFont typeface="Wingdings" pitchFamily="2" charset="2"/>
              <a:buChar char="Ø"/>
              <a:defRPr/>
            </a:pPr>
            <a:endParaRPr lang="el-GR" dirty="0"/>
          </a:p>
          <a:p>
            <a:pPr fontAlgn="auto">
              <a:spcAft>
                <a:spcPts val="0"/>
              </a:spcAft>
              <a:buFont typeface="Wingdings" pitchFamily="2" charset="2"/>
              <a:buChar char="Ø"/>
              <a:defRPr/>
            </a:pPr>
            <a:r>
              <a:rPr lang="el-GR" dirty="0"/>
              <a:t>Οι παίχτες αριθμούνται (κάθε σειρά χωριστά) από το 1,2,3, </a:t>
            </a:r>
            <a:r>
              <a:rPr lang="el-GR" dirty="0" err="1"/>
              <a:t>κ.ο.κ</a:t>
            </a:r>
            <a:r>
              <a:rPr lang="el-GR" dirty="0"/>
              <a:t>. μέχρι τον τελευταίο, έτσι ώστε το 1 της μιας ομάδας να είναι απέναντι από το 1 της άλλης  ομάδας, το 2 απέναντι από το 2 </a:t>
            </a:r>
            <a:r>
              <a:rPr lang="el-GR" dirty="0" err="1"/>
              <a:t>κ.ο.κ</a:t>
            </a:r>
            <a:r>
              <a:rPr lang="el-GR" dirty="0" smtClean="0"/>
              <a:t>.</a:t>
            </a:r>
          </a:p>
          <a:p>
            <a:pPr fontAlgn="auto">
              <a:spcAft>
                <a:spcPts val="0"/>
              </a:spcAft>
              <a:buFont typeface="Wingdings" pitchFamily="2" charset="2"/>
              <a:buChar char="Ø"/>
              <a:defRPr/>
            </a:pPr>
            <a:endParaRPr lang="el-GR" dirty="0"/>
          </a:p>
          <a:p>
            <a:pPr fontAlgn="auto">
              <a:spcAft>
                <a:spcPts val="0"/>
              </a:spcAft>
              <a:buFont typeface="Wingdings" pitchFamily="2" charset="2"/>
              <a:buChar char="Ø"/>
              <a:defRPr/>
            </a:pPr>
            <a:r>
              <a:rPr lang="el-GR" dirty="0"/>
              <a:t>Στη μέση του χώρου και σε ίση απόσταση από τις δύο γραμμές (άρα και από τις δύο ομάδες) τοποθετείται το μαντηλάκι</a:t>
            </a:r>
            <a:r>
              <a:rPr lang="el-GR" dirty="0" smtClean="0"/>
              <a:t>.</a:t>
            </a:r>
          </a:p>
          <a:p>
            <a:pPr fontAlgn="auto">
              <a:spcAft>
                <a:spcPts val="0"/>
              </a:spcAft>
              <a:buFont typeface="Wingdings" pitchFamily="2" charset="2"/>
              <a:buChar char="Ø"/>
              <a:defRPr/>
            </a:pPr>
            <a:endParaRPr lang="el-GR" dirty="0"/>
          </a:p>
          <a:p>
            <a:pPr fontAlgn="auto">
              <a:spcAft>
                <a:spcPts val="0"/>
              </a:spcAft>
              <a:buFont typeface="Wingdings" pitchFamily="2" charset="2"/>
              <a:buChar char="Ø"/>
              <a:defRPr/>
            </a:pPr>
            <a:r>
              <a:rPr lang="el-GR" dirty="0"/>
              <a:t>Αρχίζοντας το παιχνίδι ο αρχηγός εκφωνεί έναν αριθμό και αμέσως τα παιδιά που έχουν τον αριθμό και στις δύο ομάδες τρέχουν να πάρουν το μαντήλι.</a:t>
            </a:r>
          </a:p>
          <a:p>
            <a:pPr fontAlgn="auto">
              <a:spcAft>
                <a:spcPts val="0"/>
              </a:spcAft>
              <a:buFont typeface="Wingdings 2"/>
              <a:buChar char=""/>
              <a:defRPr/>
            </a:pPr>
            <a:endParaRPr lang="el-GR"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bwMode="auto">
          <a:noFill/>
        </p:spPr>
        <p:txBody>
          <a:bodyPr wrap="square" lIns="91440" tIns="45720" rIns="91440" bIns="45720" numCol="1" anchorCtr="0" compatLnSpc="1">
            <a:prstTxWarp prst="textNoShape">
              <a:avLst/>
            </a:prstTxWarp>
          </a:bodyPr>
          <a:lstStyle/>
          <a:p>
            <a:r>
              <a:rPr lang="el-GR" b="1" cap="none" smtClean="0">
                <a:effectLst/>
              </a:rPr>
              <a:t>Παραδοσιακά παιχνίδια</a:t>
            </a:r>
          </a:p>
        </p:txBody>
      </p:sp>
      <p:sp>
        <p:nvSpPr>
          <p:cNvPr id="39939" name="Rectangle 3"/>
          <p:cNvSpPr>
            <a:spLocks noGrp="1"/>
          </p:cNvSpPr>
          <p:nvPr>
            <p:ph type="body" idx="4294967295"/>
          </p:nvPr>
        </p:nvSpPr>
        <p:spPr/>
        <p:txBody>
          <a:bodyPr/>
          <a:lstStyle/>
          <a:p>
            <a:r>
              <a:rPr lang="el-GR" smtClean="0"/>
              <a:t>Τι παιχνίδια έπαιζες μπαμπά όταν ήσουνα μικρός?</a:t>
            </a:r>
          </a:p>
          <a:p>
            <a:endParaRPr lang="el-GR"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0"/>
            <a:ext cx="8686800" cy="980728"/>
          </a:xfrm>
        </p:spPr>
        <p:txBody>
          <a:bodyPr>
            <a:normAutofit fontScale="90000"/>
          </a:bodyPr>
          <a:lstStyle/>
          <a:p>
            <a:pPr fontAlgn="auto">
              <a:spcAft>
                <a:spcPts val="0"/>
              </a:spcAft>
              <a:defRPr/>
            </a:pPr>
            <a:r>
              <a:rPr lang="el-GR" sz="4000" b="1" dirty="0" smtClean="0"/>
              <a:t>ΤΟ ΜΑΝΤΗΛΑΚΙ (2/3)</a:t>
            </a:r>
            <a:r>
              <a:rPr lang="el-GR" sz="4000" dirty="0" smtClean="0"/>
              <a:t> </a:t>
            </a:r>
            <a:r>
              <a:rPr lang="el-GR" dirty="0" smtClean="0"/>
              <a:t/>
            </a:r>
            <a:br>
              <a:rPr lang="el-GR" dirty="0" smtClean="0"/>
            </a:br>
            <a:endParaRPr lang="el-GR" dirty="0"/>
          </a:p>
        </p:txBody>
      </p:sp>
      <p:sp>
        <p:nvSpPr>
          <p:cNvPr id="3" name="2 - Θέση περιεχομένου"/>
          <p:cNvSpPr>
            <a:spLocks noGrp="1"/>
          </p:cNvSpPr>
          <p:nvPr>
            <p:ph idx="1"/>
          </p:nvPr>
        </p:nvSpPr>
        <p:spPr>
          <a:xfrm>
            <a:off x="250825" y="1268413"/>
            <a:ext cx="8642350" cy="5040312"/>
          </a:xfrm>
        </p:spPr>
        <p:txBody>
          <a:bodyPr>
            <a:normAutofit fontScale="77500" lnSpcReduction="20000"/>
          </a:bodyPr>
          <a:lstStyle/>
          <a:p>
            <a:pPr fontAlgn="auto">
              <a:spcAft>
                <a:spcPts val="0"/>
              </a:spcAft>
              <a:buFont typeface="Wingdings" pitchFamily="2" charset="2"/>
              <a:buChar char="Ø"/>
              <a:defRPr/>
            </a:pPr>
            <a:r>
              <a:rPr lang="el-GR" sz="3100" dirty="0" smtClean="0"/>
              <a:t>Καθένα από τα παιδιά, ενώ σχεδιάζει με το νου του πως να πάρει το μαντήλι και να φύγει χωρίς να το πιάσει ο αντίπαλος, συγχρόνως φροντίζει να επιτηρεί τον αντίπαλό του ώστε να μην το πάρει εκείνος και του ξεφύγει.</a:t>
            </a:r>
          </a:p>
          <a:p>
            <a:pPr fontAlgn="auto">
              <a:spcAft>
                <a:spcPts val="0"/>
              </a:spcAft>
              <a:buFont typeface="Wingdings" pitchFamily="2" charset="2"/>
              <a:buChar char="Ø"/>
              <a:defRPr/>
            </a:pPr>
            <a:endParaRPr lang="el-GR" sz="3100" dirty="0" smtClean="0"/>
          </a:p>
          <a:p>
            <a:pPr fontAlgn="auto">
              <a:spcAft>
                <a:spcPts val="0"/>
              </a:spcAft>
              <a:buFont typeface="Wingdings" pitchFamily="2" charset="2"/>
              <a:buChar char="Ø"/>
              <a:defRPr/>
            </a:pPr>
            <a:r>
              <a:rPr lang="el-GR" sz="3100" dirty="0" smtClean="0"/>
              <a:t>Όποιος αποφασίσει να πάρει το μαντήλι τρέχει προς την ομάδα του, ενώ ο αντίπαλός του τον κυνηγάει για να τον πιάσει. Αν καταφέρει να πάει το μαντήλι στην ομάδα του, τότε η ομάδα του κάνει μια «λούμπα». Κερδίζει δηλαδή έναν βαθμό. Αν όμως τον πιάσει ο αντίπαλος, τότε κάνει τη «λούμπα» η ομάδα του αντιπάλου. </a:t>
            </a:r>
          </a:p>
          <a:p>
            <a:pPr fontAlgn="auto">
              <a:spcAft>
                <a:spcPts val="0"/>
              </a:spcAft>
              <a:buFont typeface="Wingdings" pitchFamily="2" charset="2"/>
              <a:buChar char="Ø"/>
              <a:defRPr/>
            </a:pPr>
            <a:endParaRPr lang="el-GR" sz="3100" dirty="0" smtClean="0"/>
          </a:p>
          <a:p>
            <a:pPr fontAlgn="auto">
              <a:spcAft>
                <a:spcPts val="0"/>
              </a:spcAft>
              <a:buFont typeface="Wingdings" pitchFamily="2" charset="2"/>
              <a:buChar char="Ø"/>
              <a:defRPr/>
            </a:pPr>
            <a:r>
              <a:rPr lang="el-GR" sz="3100" dirty="0" smtClean="0"/>
              <a:t>Ο αρχηγός συνήθως καλεί συγχρόνως περισσότερους από έναν αριθμούς. Οπότε δημιουργείται σύγχυση και ευκολότερα μπορεί κάποιος να αρπάξει το μαντήλι και να ξεφύγει.</a:t>
            </a:r>
            <a:r>
              <a:rPr lang="el-GR" dirty="0" smtClean="0"/>
              <a:t> </a:t>
            </a:r>
          </a:p>
          <a:p>
            <a:pPr fontAlgn="auto">
              <a:spcAft>
                <a:spcPts val="0"/>
              </a:spcAft>
              <a:buFont typeface="Wingdings 2"/>
              <a:buChar char=""/>
              <a:defRPr/>
            </a:pP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43408"/>
            <a:ext cx="8229600" cy="1143000"/>
          </a:xfrm>
        </p:spPr>
        <p:txBody>
          <a:bodyPr/>
          <a:lstStyle/>
          <a:p>
            <a:pPr fontAlgn="auto">
              <a:spcAft>
                <a:spcPts val="0"/>
              </a:spcAft>
              <a:defRPr/>
            </a:pPr>
            <a:r>
              <a:rPr lang="el-GR" b="1" dirty="0" smtClean="0"/>
              <a:t>ΤΟ ΜΑΝΤΗΛΑΚΙ (3/3)</a:t>
            </a:r>
            <a:r>
              <a:rPr lang="el-GR" dirty="0" smtClean="0"/>
              <a:t> </a:t>
            </a:r>
            <a:endParaRPr lang="el-GR" dirty="0"/>
          </a:p>
        </p:txBody>
      </p:sp>
      <p:sp>
        <p:nvSpPr>
          <p:cNvPr id="28674" name="4 - Θέση περιεχομένου"/>
          <p:cNvSpPr>
            <a:spLocks noGrp="1"/>
          </p:cNvSpPr>
          <p:nvPr>
            <p:ph idx="1"/>
          </p:nvPr>
        </p:nvSpPr>
        <p:spPr/>
        <p:txBody>
          <a:bodyPr/>
          <a:lstStyle/>
          <a:p>
            <a:endParaRPr lang="el-GR" smtClean="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1143000"/>
          </a:xfrm>
        </p:spPr>
        <p:txBody>
          <a:bodyPr>
            <a:normAutofit fontScale="90000"/>
          </a:bodyPr>
          <a:lstStyle/>
          <a:p>
            <a:pPr fontAlgn="auto">
              <a:spcAft>
                <a:spcPts val="0"/>
              </a:spcAft>
              <a:defRPr/>
            </a:pPr>
            <a:r>
              <a:rPr lang="el-GR" sz="4000" b="1" dirty="0" smtClean="0"/>
              <a:t>ΕΠΙΛΟΓΟΣ</a:t>
            </a:r>
            <a:r>
              <a:rPr lang="el-GR" dirty="0"/>
              <a:t/>
            </a:r>
            <a:br>
              <a:rPr lang="el-GR" dirty="0"/>
            </a:br>
            <a:endParaRPr lang="el-GR" dirty="0"/>
          </a:p>
        </p:txBody>
      </p:sp>
      <p:sp>
        <p:nvSpPr>
          <p:cNvPr id="3" name="2 - Θέση περιεχομένου"/>
          <p:cNvSpPr>
            <a:spLocks noGrp="1"/>
          </p:cNvSpPr>
          <p:nvPr>
            <p:ph idx="1"/>
          </p:nvPr>
        </p:nvSpPr>
        <p:spPr>
          <a:xfrm>
            <a:off x="468313" y="1125538"/>
            <a:ext cx="8207375" cy="5399087"/>
          </a:xfrm>
        </p:spPr>
        <p:txBody>
          <a:bodyPr>
            <a:normAutofit fontScale="62500" lnSpcReduction="20000"/>
          </a:bodyPr>
          <a:lstStyle/>
          <a:p>
            <a:pPr fontAlgn="auto">
              <a:spcAft>
                <a:spcPts val="0"/>
              </a:spcAft>
              <a:buFont typeface="Wingdings 2"/>
              <a:buNone/>
              <a:defRPr/>
            </a:pPr>
            <a:r>
              <a:rPr lang="el-GR" i="1" dirty="0" smtClean="0"/>
              <a:t>Τελικά</a:t>
            </a:r>
            <a:r>
              <a:rPr lang="el-GR" i="1" dirty="0"/>
              <a:t>, ο άνθρωπος όσο και αν μεγαλώσει, πάντα αισθάνεται σαν παιδί, γι’ αυτό και τα παιχνίδια συγκινούσαν και εξακολουθούν να συγκινούν μικρούς και μεγάλους. </a:t>
            </a:r>
            <a:endParaRPr lang="el-GR" i="1" dirty="0" smtClean="0"/>
          </a:p>
          <a:p>
            <a:pPr fontAlgn="auto">
              <a:spcAft>
                <a:spcPts val="0"/>
              </a:spcAft>
              <a:buFont typeface="Wingdings 2"/>
              <a:buChar char=""/>
              <a:defRPr/>
            </a:pPr>
            <a:endParaRPr lang="el-GR" dirty="0"/>
          </a:p>
          <a:p>
            <a:pPr fontAlgn="auto">
              <a:spcAft>
                <a:spcPts val="0"/>
              </a:spcAft>
              <a:buFont typeface="Wingdings 2"/>
              <a:buNone/>
              <a:defRPr/>
            </a:pPr>
            <a:r>
              <a:rPr lang="el-GR" i="1" dirty="0" smtClean="0"/>
              <a:t>      Τα </a:t>
            </a:r>
            <a:r>
              <a:rPr lang="el-GR" i="1" dirty="0"/>
              <a:t>παραδοσιακά παιχνίδια φαίνεται ότι αποτελούν ένα πλούσιο θέμα. Μία αναδρομή στις παιδικές αναμνήσεις, </a:t>
            </a:r>
            <a:r>
              <a:rPr lang="el-GR" i="1" dirty="0" smtClean="0"/>
              <a:t> φέρνει </a:t>
            </a:r>
            <a:r>
              <a:rPr lang="el-GR" i="1" dirty="0"/>
              <a:t>πιο κοντά τους </a:t>
            </a:r>
            <a:r>
              <a:rPr lang="el-GR" i="1" dirty="0" smtClean="0"/>
              <a:t>μαθητές. </a:t>
            </a:r>
          </a:p>
          <a:p>
            <a:pPr fontAlgn="auto">
              <a:spcAft>
                <a:spcPts val="0"/>
              </a:spcAft>
              <a:buFont typeface="Wingdings 2"/>
              <a:buChar char=""/>
              <a:defRPr/>
            </a:pPr>
            <a:endParaRPr lang="el-GR" dirty="0"/>
          </a:p>
          <a:p>
            <a:pPr fontAlgn="auto">
              <a:spcAft>
                <a:spcPts val="0"/>
              </a:spcAft>
              <a:buFont typeface="Wingdings 2"/>
              <a:buNone/>
              <a:defRPr/>
            </a:pPr>
            <a:r>
              <a:rPr lang="el-GR" i="1" dirty="0" smtClean="0"/>
              <a:t>      Τελικά</a:t>
            </a:r>
            <a:r>
              <a:rPr lang="el-GR" i="1" dirty="0"/>
              <a:t>, πάντα θα υπάρχουν συνεχιστές και μιμητές των παραδοσιακών παιχνιδιών</a:t>
            </a:r>
            <a:r>
              <a:rPr lang="el-GR" i="1" dirty="0" smtClean="0"/>
              <a:t>.</a:t>
            </a:r>
          </a:p>
          <a:p>
            <a:pPr fontAlgn="auto">
              <a:spcAft>
                <a:spcPts val="0"/>
              </a:spcAft>
              <a:buFont typeface="Wingdings 2"/>
              <a:buChar char=""/>
              <a:defRPr/>
            </a:pPr>
            <a:endParaRPr lang="el-GR" dirty="0"/>
          </a:p>
          <a:p>
            <a:pPr fontAlgn="auto">
              <a:spcAft>
                <a:spcPts val="0"/>
              </a:spcAft>
              <a:buFont typeface="Wingdings 2"/>
              <a:buNone/>
              <a:defRPr/>
            </a:pPr>
            <a:r>
              <a:rPr lang="el-GR" i="1" dirty="0" smtClean="0"/>
              <a:t>       «</a:t>
            </a:r>
            <a:r>
              <a:rPr lang="el-GR" i="1" dirty="0"/>
              <a:t>Το παιδί στο παιχνίδι απαλλάσσεται από ψυχικά συμπλέγματα, αγωνίες και δειλίες, γίνεται ελεύθερο, πειθαρχικό και κοινωνικό», επίσης «στο ομαδικό παιχνίδι το παιδί απαλλάσσεται από πολλές κακές συνήθειες, όπως το ψέμα, τον εγωισμό, την οκνηρία, τη δειλία, γίνεται ελεύθερο και πειθαρχικό», σύμφωνα με τον </a:t>
            </a:r>
            <a:r>
              <a:rPr lang="en-US" i="1" dirty="0"/>
              <a:t>Erik Erikson</a:t>
            </a:r>
            <a:r>
              <a:rPr lang="el-GR" i="1" dirty="0" smtClean="0"/>
              <a:t>.</a:t>
            </a:r>
          </a:p>
          <a:p>
            <a:pPr fontAlgn="auto">
              <a:spcAft>
                <a:spcPts val="0"/>
              </a:spcAft>
              <a:buFont typeface="Wingdings 2"/>
              <a:buChar char=""/>
              <a:defRPr/>
            </a:pPr>
            <a:endParaRPr lang="el-GR" dirty="0" smtClean="0"/>
          </a:p>
          <a:p>
            <a:pPr fontAlgn="auto">
              <a:spcAft>
                <a:spcPts val="0"/>
              </a:spcAft>
              <a:buFont typeface="Wingdings 2"/>
              <a:buNone/>
              <a:defRPr/>
            </a:pPr>
            <a:r>
              <a:rPr lang="el-GR" i="1" dirty="0" smtClean="0"/>
              <a:t>       Πιστεύουμε να σας αρέσουν!</a:t>
            </a:r>
            <a:endParaRPr lang="el-GR" dirty="0"/>
          </a:p>
          <a:p>
            <a:pPr fontAlgn="auto">
              <a:spcAft>
                <a:spcPts val="0"/>
              </a:spcAft>
              <a:buFont typeface="Wingdings 2"/>
              <a:buChar char=""/>
              <a:defRPr/>
            </a:pPr>
            <a:endParaRPr lang="el-GR"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67544" y="332656"/>
            <a:ext cx="8424936" cy="6120680"/>
          </a:xfrm>
        </p:spPr>
        <p:txBody>
          <a:bodyPr/>
          <a:lstStyle/>
          <a:p>
            <a:pPr algn="ctr" fontAlgn="auto">
              <a:spcAft>
                <a:spcPts val="0"/>
              </a:spcAft>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l-GR" dirty="0" smtClean="0"/>
              <a:t>ΕΥΧΑΡΙΣΤΟΥΜΕ ΠΟΛΥ!</a:t>
            </a:r>
            <a:endParaRPr lang="el-GR"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bwMode="auto">
          <a:noFill/>
        </p:spPr>
        <p:txBody>
          <a:bodyPr wrap="square" lIns="91440" tIns="45720" rIns="91440" bIns="45720" numCol="1" anchorCtr="0" compatLnSpc="1">
            <a:prstTxWarp prst="textNoShape">
              <a:avLst/>
            </a:prstTxWarp>
          </a:bodyPr>
          <a:lstStyle/>
          <a:p>
            <a:endParaRPr lang="el-GR" cap="none" smtClean="0">
              <a:effectLst/>
            </a:endParaRPr>
          </a:p>
        </p:txBody>
      </p:sp>
      <p:sp>
        <p:nvSpPr>
          <p:cNvPr id="40963" name="Rectangle 3"/>
          <p:cNvSpPr>
            <a:spLocks noGrp="1"/>
          </p:cNvSpPr>
          <p:nvPr>
            <p:ph type="body" idx="4294967295"/>
          </p:nvPr>
        </p:nvSpPr>
        <p:spPr/>
        <p:txBody>
          <a:bodyPr/>
          <a:lstStyle/>
          <a:p>
            <a:pPr>
              <a:lnSpc>
                <a:spcPct val="90000"/>
              </a:lnSpc>
            </a:pPr>
            <a:r>
              <a:rPr lang="el-GR" smtClean="0"/>
              <a:t>Έχετε ποτέ αναρωτηθεί με τι παιχνίδια έπαιζαν οι γονείς σας, οι συγγενείς σας, ένας μεγαλύτερος θείος, οι παππούδες σας</a:t>
            </a:r>
            <a:r>
              <a:rPr lang="en-US" smtClean="0"/>
              <a:t>;</a:t>
            </a:r>
          </a:p>
          <a:p>
            <a:pPr>
              <a:lnSpc>
                <a:spcPct val="90000"/>
              </a:lnSpc>
            </a:pPr>
            <a:r>
              <a:rPr lang="el-GR" smtClean="0"/>
              <a:t>Έχετε ποτέ σκεφτεί ότι όταν οι γονείς σας ήταν στην ηλικία σας, δεν υπήρχαν υπολογιστές, </a:t>
            </a:r>
            <a:r>
              <a:rPr lang="en-US" smtClean="0"/>
              <a:t>laptops, playstations, </a:t>
            </a:r>
            <a:r>
              <a:rPr lang="el-GR" smtClean="0"/>
              <a:t>κινητά τηλέφωνα και σε πολλά σπίτια ούτε καν τηλεόραση</a:t>
            </a:r>
            <a:r>
              <a:rPr lang="en-US" smtClean="0"/>
              <a:t>;</a:t>
            </a:r>
          </a:p>
          <a:p>
            <a:pPr>
              <a:lnSpc>
                <a:spcPct val="90000"/>
              </a:lnSpc>
            </a:pPr>
            <a:r>
              <a:rPr lang="el-GR" smtClean="0"/>
              <a:t>Και τότε – θ’  αναρωτηθεί κάποιος </a:t>
            </a:r>
            <a:r>
              <a:rPr lang="en-US" smtClean="0"/>
              <a:t>- </a:t>
            </a:r>
            <a:r>
              <a:rPr lang="el-GR" smtClean="0"/>
              <a:t>με τι έπαιζαν</a:t>
            </a:r>
            <a:r>
              <a:rPr lang="en-US" smtClean="0"/>
              <a:t>;</a:t>
            </a:r>
            <a:endParaRPr lang="el-GR" smtClean="0"/>
          </a:p>
          <a:p>
            <a:pPr>
              <a:lnSpc>
                <a:spcPct val="90000"/>
              </a:lnSpc>
            </a:pPr>
            <a:endParaRPr lang="el-GR"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bwMode="auto">
          <a:noFill/>
        </p:spPr>
        <p:txBody>
          <a:bodyPr wrap="square" lIns="91440" tIns="45720" rIns="91440" bIns="45720" numCol="1" anchorCtr="0" compatLnSpc="1">
            <a:prstTxWarp prst="textNoShape">
              <a:avLst/>
            </a:prstTxWarp>
          </a:bodyPr>
          <a:lstStyle/>
          <a:p>
            <a:r>
              <a:rPr lang="el-GR" cap="none" smtClean="0">
                <a:effectLst/>
              </a:rPr>
              <a:t>Με ποιον παίζατε?</a:t>
            </a:r>
          </a:p>
        </p:txBody>
      </p:sp>
      <p:sp>
        <p:nvSpPr>
          <p:cNvPr id="41987" name="Rectangle 3"/>
          <p:cNvSpPr>
            <a:spLocks noGrp="1"/>
          </p:cNvSpPr>
          <p:nvPr>
            <p:ph type="body" idx="4294967295"/>
          </p:nvPr>
        </p:nvSpPr>
        <p:spPr/>
        <p:txBody>
          <a:bodyPr/>
          <a:lstStyle/>
          <a:p>
            <a:r>
              <a:rPr lang="el-GR" sz="2800" dirty="0" smtClean="0"/>
              <a:t>Εμείς, λοιπόν, η παλαιότερη γενιά … παίζαμε </a:t>
            </a:r>
            <a:r>
              <a:rPr lang="el-GR" sz="2800" dirty="0" err="1" smtClean="0"/>
              <a:t>κατ’αρχάς</a:t>
            </a:r>
            <a:r>
              <a:rPr lang="el-GR" sz="2800" dirty="0" smtClean="0"/>
              <a:t> με τα άλλα παιδιά… Και κυρίως με τα παιδιά της γειτονιάς! Με κάποια είμαστε συμμαθητές, με κάποια άλλα ξαδέλφια, με κάποια γειτονόπουλα αλλά πάνω </a:t>
            </a:r>
            <a:r>
              <a:rPr lang="el-GR" sz="2800" dirty="0" err="1" smtClean="0"/>
              <a:t>απ’όλα</a:t>
            </a:r>
            <a:r>
              <a:rPr lang="el-GR" sz="2800" dirty="0" smtClean="0"/>
              <a:t> είμαστε φίλοι!!!</a:t>
            </a:r>
          </a:p>
          <a:p>
            <a:r>
              <a:rPr lang="el-GR" sz="2800" dirty="0" smtClean="0"/>
              <a:t>Και χρειαζόμαστε ο ένας τον άλλο για να παίζουμε μαζί!</a:t>
            </a:r>
            <a:endParaRPr lang="en-US" sz="2800" dirty="0" smtClean="0"/>
          </a:p>
          <a:p>
            <a:r>
              <a:rPr lang="el-GR" sz="2800" dirty="0" smtClean="0"/>
              <a:t>Και βρισκόμαστε ο ένας με τον άλλο για να παίξουμε μαζί!</a:t>
            </a:r>
          </a:p>
          <a:p>
            <a:endParaRPr lang="el-GR" sz="28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bwMode="auto">
          <a:noFill/>
        </p:spPr>
        <p:txBody>
          <a:bodyPr wrap="square" lIns="91440" tIns="45720" rIns="91440" bIns="45720" numCol="1" anchorCtr="0" compatLnSpc="1">
            <a:prstTxWarp prst="textNoShape">
              <a:avLst/>
            </a:prstTxWarp>
          </a:bodyPr>
          <a:lstStyle/>
          <a:p>
            <a:r>
              <a:rPr lang="el-GR" cap="none" smtClean="0">
                <a:effectLst/>
              </a:rPr>
              <a:t>Που παίζατε?</a:t>
            </a:r>
          </a:p>
        </p:txBody>
      </p:sp>
      <p:sp>
        <p:nvSpPr>
          <p:cNvPr id="43011" name="Rectangle 3"/>
          <p:cNvSpPr>
            <a:spLocks noGrp="1"/>
          </p:cNvSpPr>
          <p:nvPr>
            <p:ph type="body" idx="4294967295"/>
          </p:nvPr>
        </p:nvSpPr>
        <p:spPr/>
        <p:txBody>
          <a:bodyPr/>
          <a:lstStyle/>
          <a:p>
            <a:r>
              <a:rPr lang="el-GR" smtClean="0"/>
              <a:t>Παίζαμε κυρίως στις αυλές, στις αλάνες, στους ήσυχους δρόμους, σε ακάλυπτους χώρους, σε πάρκα, στην παιδική χαρά, αν υπήρχε, στο γήπεδο, στο χωράφι, στο χωριό, πάντα παίζαμε έξω…!</a:t>
            </a:r>
          </a:p>
          <a:p>
            <a:endParaRPr lang="el-GR"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bwMode="auto">
          <a:noFill/>
        </p:spPr>
        <p:txBody>
          <a:bodyPr wrap="square" lIns="91440" tIns="45720" rIns="91440" bIns="45720" numCol="1" anchorCtr="0" compatLnSpc="1">
            <a:prstTxWarp prst="textNoShape">
              <a:avLst/>
            </a:prstTxWarp>
          </a:bodyPr>
          <a:lstStyle/>
          <a:p>
            <a:r>
              <a:rPr lang="el-GR" cap="none" smtClean="0">
                <a:effectLst/>
              </a:rPr>
              <a:t>Πως παίζατε?</a:t>
            </a:r>
          </a:p>
        </p:txBody>
      </p:sp>
      <p:sp>
        <p:nvSpPr>
          <p:cNvPr id="44035" name="Rectangle 3"/>
          <p:cNvSpPr>
            <a:spLocks noGrp="1"/>
          </p:cNvSpPr>
          <p:nvPr>
            <p:ph type="body" idx="4294967295"/>
          </p:nvPr>
        </p:nvSpPr>
        <p:spPr/>
        <p:txBody>
          <a:bodyPr/>
          <a:lstStyle/>
          <a:p>
            <a:r>
              <a:rPr lang="el-GR" smtClean="0"/>
              <a:t>Με ό,τι είχαμε. Ή με ό,τι δεν είχαμε</a:t>
            </a:r>
          </a:p>
          <a:p>
            <a:r>
              <a:rPr lang="el-GR" smtClean="0"/>
              <a:t>Με ό,τι βρίσκαμε. Ή με ό,τι δεν βρίσκαμε</a:t>
            </a:r>
          </a:p>
          <a:p>
            <a:r>
              <a:rPr lang="el-GR" smtClean="0"/>
              <a:t>Με ό,τι φανταζόμαστε. Ή με ό,τι επινοούσαμε.</a:t>
            </a:r>
          </a:p>
          <a:p>
            <a:r>
              <a:rPr lang="el-GR" smtClean="0"/>
              <a:t>Πάντως, με κάποιο τρόπο παίζαμε…</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8229600" cy="1228998"/>
          </a:xfrm>
        </p:spPr>
        <p:txBody>
          <a:bodyPr/>
          <a:lstStyle/>
          <a:p>
            <a:pPr fontAlgn="auto">
              <a:spcAft>
                <a:spcPts val="0"/>
              </a:spcAft>
              <a:defRPr/>
            </a:pPr>
            <a:r>
              <a:rPr lang="el-GR" b="1" dirty="0"/>
              <a:t>ΕΙΣΑΓΩΓΗ</a:t>
            </a:r>
            <a:r>
              <a:rPr lang="el-GR" u="sng" dirty="0"/>
              <a:t/>
            </a:r>
            <a:br>
              <a:rPr lang="el-GR" u="sng" dirty="0"/>
            </a:br>
            <a:endParaRPr lang="el-GR" u="sng" dirty="0"/>
          </a:p>
        </p:txBody>
      </p:sp>
      <p:sp>
        <p:nvSpPr>
          <p:cNvPr id="6" name="5 - Θέση περιεχομένου"/>
          <p:cNvSpPr>
            <a:spLocks noGrp="1"/>
          </p:cNvSpPr>
          <p:nvPr>
            <p:ph idx="1"/>
          </p:nvPr>
        </p:nvSpPr>
        <p:spPr>
          <a:xfrm>
            <a:off x="323850" y="1052513"/>
            <a:ext cx="8424863" cy="5805487"/>
          </a:xfrm>
        </p:spPr>
        <p:txBody>
          <a:bodyPr>
            <a:normAutofit fontScale="55000" lnSpcReduction="20000"/>
          </a:bodyPr>
          <a:lstStyle/>
          <a:p>
            <a:pPr fontAlgn="auto">
              <a:spcAft>
                <a:spcPts val="0"/>
              </a:spcAft>
              <a:buFont typeface="Wingdings 2"/>
              <a:buNone/>
              <a:defRPr/>
            </a:pPr>
            <a:r>
              <a:rPr lang="el-GR" i="1" dirty="0" smtClean="0"/>
              <a:t>      Στα πλαίσια των Σχολικών αθλητικών δραστηριοτήτων -  5</a:t>
            </a:r>
            <a:r>
              <a:rPr lang="el-GR" i="1" baseline="30000" dirty="0" smtClean="0"/>
              <a:t>ης</a:t>
            </a:r>
            <a:r>
              <a:rPr lang="el-GR" i="1" dirty="0" smtClean="0"/>
              <a:t> Πανελλήνιας Ημέρας Σχολικού Αθλητισμού της </a:t>
            </a:r>
            <a:r>
              <a:rPr lang="el-GR" i="1" dirty="0"/>
              <a:t>σχολικής χρονιάς </a:t>
            </a:r>
            <a:r>
              <a:rPr lang="el-GR" i="1" dirty="0" smtClean="0"/>
              <a:t>2018-2019, </a:t>
            </a:r>
            <a:r>
              <a:rPr lang="el-GR" i="1" dirty="0"/>
              <a:t>αποφασίσαμε με τους μαθητές της Α’ τάξης να ασχοληθούμε με κάτι που θα τους κέντριζε το ενδιαφέρον</a:t>
            </a:r>
            <a:r>
              <a:rPr lang="el-GR" i="1" dirty="0" smtClean="0"/>
              <a:t>.</a:t>
            </a:r>
          </a:p>
          <a:p>
            <a:pPr fontAlgn="auto">
              <a:spcAft>
                <a:spcPts val="0"/>
              </a:spcAft>
              <a:buFont typeface="Wingdings 2"/>
              <a:buNone/>
              <a:defRPr/>
            </a:pPr>
            <a:endParaRPr lang="el-GR" dirty="0"/>
          </a:p>
          <a:p>
            <a:pPr fontAlgn="auto">
              <a:spcAft>
                <a:spcPts val="0"/>
              </a:spcAft>
              <a:buFont typeface="Wingdings 2"/>
              <a:buNone/>
              <a:defRPr/>
            </a:pPr>
            <a:r>
              <a:rPr lang="el-GR" i="1" dirty="0" smtClean="0"/>
              <a:t>      Έτσι</a:t>
            </a:r>
            <a:r>
              <a:rPr lang="el-GR" i="1" dirty="0"/>
              <a:t>, καταλήξαμε μετά από συζητήσεις, ότι τα τοπικά παραδοσιακά παιχνίδια θα ήταν κάτι πολύ ενδιαφέρον και παίζοντάς τα στην αυλή του σχολείου θα τους έδινε τη δυνατότητα να έρθουν άμεσα σε επαφή με αυτά και να εξασκηθούν, για να τα διατηρήσουν και να τα μεταφέρουν στις επόμενες γενιές. </a:t>
            </a:r>
            <a:endParaRPr lang="el-GR" i="1" dirty="0" smtClean="0"/>
          </a:p>
          <a:p>
            <a:pPr fontAlgn="auto">
              <a:spcAft>
                <a:spcPts val="0"/>
              </a:spcAft>
              <a:buFont typeface="Wingdings 2"/>
              <a:buNone/>
              <a:defRPr/>
            </a:pPr>
            <a:endParaRPr lang="el-GR" dirty="0"/>
          </a:p>
          <a:p>
            <a:pPr fontAlgn="auto">
              <a:spcAft>
                <a:spcPts val="0"/>
              </a:spcAft>
              <a:buFont typeface="Wingdings 2"/>
              <a:buNone/>
              <a:defRPr/>
            </a:pPr>
            <a:r>
              <a:rPr lang="el-GR" i="1" dirty="0" smtClean="0"/>
              <a:t>      Έτσι οι </a:t>
            </a:r>
            <a:r>
              <a:rPr lang="el-GR" i="1" dirty="0"/>
              <a:t>μαθητές </a:t>
            </a:r>
            <a:r>
              <a:rPr lang="el-GR" i="1" dirty="0" smtClean="0"/>
              <a:t>χωρίζονται </a:t>
            </a:r>
            <a:r>
              <a:rPr lang="el-GR" i="1" dirty="0"/>
              <a:t>σε ομάδες </a:t>
            </a:r>
            <a:r>
              <a:rPr lang="el-GR" i="1" dirty="0" smtClean="0"/>
              <a:t> </a:t>
            </a:r>
            <a:r>
              <a:rPr lang="el-GR" i="1" dirty="0"/>
              <a:t>και </a:t>
            </a:r>
            <a:r>
              <a:rPr lang="el-GR" i="1" dirty="0" smtClean="0"/>
              <a:t>γίνεται </a:t>
            </a:r>
            <a:r>
              <a:rPr lang="el-GR" i="1" dirty="0"/>
              <a:t>καταμερισμός αρμοδιοτήτων</a:t>
            </a:r>
            <a:r>
              <a:rPr lang="el-GR" i="1" dirty="0" smtClean="0"/>
              <a:t>.</a:t>
            </a:r>
          </a:p>
          <a:p>
            <a:pPr fontAlgn="auto">
              <a:spcAft>
                <a:spcPts val="0"/>
              </a:spcAft>
              <a:buFont typeface="Wingdings 2"/>
              <a:buNone/>
              <a:defRPr/>
            </a:pPr>
            <a:endParaRPr lang="el-GR" dirty="0" smtClean="0"/>
          </a:p>
          <a:p>
            <a:pPr fontAlgn="auto">
              <a:spcAft>
                <a:spcPts val="0"/>
              </a:spcAft>
              <a:buFont typeface="Wingdings 2"/>
              <a:buNone/>
              <a:defRPr/>
            </a:pPr>
            <a:r>
              <a:rPr lang="el-GR" i="1" dirty="0"/>
              <a:t> </a:t>
            </a:r>
            <a:r>
              <a:rPr lang="el-GR" i="1" dirty="0" smtClean="0"/>
              <a:t>      Ο </a:t>
            </a:r>
            <a:r>
              <a:rPr lang="el-GR" i="1" dirty="0"/>
              <a:t>καλός συντονισμός των ομάδων, η </a:t>
            </a:r>
            <a:r>
              <a:rPr lang="el-GR" i="1" dirty="0" smtClean="0"/>
              <a:t>ενημέρωση σχετικά με τα παραδοσιακά </a:t>
            </a:r>
            <a:r>
              <a:rPr lang="el-GR" i="1" dirty="0"/>
              <a:t>παιχνίδια διάφορων περιοχών της Ελλάδας και τέλος η εξάσκηση σε αυτά της περιοχής μας, </a:t>
            </a:r>
            <a:r>
              <a:rPr lang="el-GR" i="1" dirty="0" smtClean="0"/>
              <a:t>αναμένεται να διαμορφώσει και το </a:t>
            </a:r>
            <a:r>
              <a:rPr lang="el-GR" i="1" dirty="0"/>
              <a:t>τελικό αποτέλεσμα.</a:t>
            </a:r>
            <a:endParaRPr lang="el-GR" dirty="0"/>
          </a:p>
          <a:p>
            <a:pPr fontAlgn="auto">
              <a:spcAft>
                <a:spcPts val="0"/>
              </a:spcAft>
              <a:buFont typeface="Wingdings 2"/>
              <a:buNone/>
              <a:defRPr/>
            </a:pPr>
            <a:r>
              <a:rPr lang="el-GR" i="1" dirty="0"/>
              <a:t> </a:t>
            </a:r>
            <a:endParaRPr lang="el-GR" dirty="0"/>
          </a:p>
          <a:p>
            <a:pPr fontAlgn="auto">
              <a:spcAft>
                <a:spcPts val="0"/>
              </a:spcAft>
              <a:buFont typeface="Wingdings 2"/>
              <a:buNone/>
              <a:defRPr/>
            </a:pPr>
            <a:r>
              <a:rPr lang="el-GR" i="1" dirty="0" smtClean="0"/>
              <a:t>       </a:t>
            </a:r>
            <a:r>
              <a:rPr lang="el-GR" b="1" i="1" dirty="0" smtClean="0"/>
              <a:t>Συμμετέχουν</a:t>
            </a:r>
            <a:endParaRPr lang="el-GR" b="1" dirty="0"/>
          </a:p>
          <a:p>
            <a:pPr fontAlgn="auto">
              <a:spcAft>
                <a:spcPts val="0"/>
              </a:spcAft>
              <a:buFont typeface="Wingdings" pitchFamily="2" charset="2"/>
              <a:buChar char="Ø"/>
              <a:defRPr/>
            </a:pPr>
            <a:r>
              <a:rPr lang="el-GR" sz="3300" i="1" dirty="0"/>
              <a:t>Οι μαθητές της Α’ τάξης</a:t>
            </a:r>
            <a:endParaRPr lang="el-GR" sz="3300" dirty="0"/>
          </a:p>
          <a:p>
            <a:pPr fontAlgn="auto">
              <a:spcAft>
                <a:spcPts val="0"/>
              </a:spcAft>
              <a:buFont typeface="Wingdings" pitchFamily="2" charset="2"/>
              <a:buChar char="Ø"/>
              <a:defRPr/>
            </a:pPr>
            <a:r>
              <a:rPr lang="el-GR" sz="3300" i="1" dirty="0"/>
              <a:t>Οι καθηγητές</a:t>
            </a:r>
            <a:endParaRPr lang="el-GR" sz="3300" dirty="0"/>
          </a:p>
          <a:p>
            <a:pPr lvl="1" fontAlgn="auto">
              <a:spcAft>
                <a:spcPts val="0"/>
              </a:spcAft>
              <a:buFont typeface="Wingdings" pitchFamily="2" charset="2"/>
              <a:buChar char="ü"/>
              <a:defRPr/>
            </a:pPr>
            <a:r>
              <a:rPr lang="el-GR" sz="2900" i="1" dirty="0" smtClean="0"/>
              <a:t>Τόλης Βασίλειος ΠΕ11</a:t>
            </a:r>
          </a:p>
          <a:p>
            <a:pPr lvl="1" fontAlgn="auto">
              <a:spcAft>
                <a:spcPts val="0"/>
              </a:spcAft>
              <a:buFont typeface="Wingdings" pitchFamily="2" charset="2"/>
              <a:buChar char="ü"/>
              <a:defRPr/>
            </a:pPr>
            <a:r>
              <a:rPr lang="el-GR" sz="2900" i="1" dirty="0" smtClean="0"/>
              <a:t>Θεοχάρης Γεώργιος ΠΕ 11</a:t>
            </a:r>
            <a:endParaRPr lang="el-GR" sz="2900" dirty="0"/>
          </a:p>
          <a:p>
            <a:pPr lvl="1" fontAlgn="auto">
              <a:spcAft>
                <a:spcPts val="0"/>
              </a:spcAft>
              <a:buFont typeface="Wingdings" pitchFamily="2" charset="2"/>
              <a:buChar char="ü"/>
              <a:defRPr/>
            </a:pPr>
            <a:r>
              <a:rPr lang="el-GR" sz="2900" i="1" dirty="0"/>
              <a:t>Παπουτσή Λαμπρινή ΠΕ03</a:t>
            </a:r>
            <a:endParaRPr lang="el-GR" sz="2900" dirty="0"/>
          </a:p>
          <a:p>
            <a:pPr fontAlgn="auto">
              <a:spcAft>
                <a:spcPts val="0"/>
              </a:spcAft>
              <a:buFont typeface="Wingdings 2"/>
              <a:buChar char=""/>
              <a:defRPr/>
            </a:pPr>
            <a:endParaRPr lang="el-GR"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274638"/>
            <a:ext cx="8003232" cy="778098"/>
          </a:xfrm>
        </p:spPr>
        <p:txBody>
          <a:bodyPr>
            <a:normAutofit fontScale="90000"/>
          </a:bodyPr>
          <a:lstStyle/>
          <a:p>
            <a:pPr fontAlgn="auto">
              <a:spcAft>
                <a:spcPts val="0"/>
              </a:spcAft>
              <a:defRPr/>
            </a:pPr>
            <a:r>
              <a:rPr lang="el-GR" sz="4000" b="1" dirty="0"/>
              <a:t>ΠΑΡΑΔΟΣΙΑΚΑ   </a:t>
            </a:r>
            <a:r>
              <a:rPr lang="el-GR" sz="4000" b="1" dirty="0" smtClean="0"/>
              <a:t>ΠΑΙΧΝΙΔΙΑ (1/6)</a:t>
            </a:r>
            <a:r>
              <a:rPr lang="el-GR" dirty="0"/>
              <a:t/>
            </a:r>
            <a:br>
              <a:rPr lang="el-GR" dirty="0"/>
            </a:br>
            <a:endParaRPr lang="el-GR" dirty="0"/>
          </a:p>
        </p:txBody>
      </p:sp>
      <p:sp>
        <p:nvSpPr>
          <p:cNvPr id="3" name="2 - Θέση περιεχομένου"/>
          <p:cNvSpPr>
            <a:spLocks noGrp="1"/>
          </p:cNvSpPr>
          <p:nvPr>
            <p:ph idx="1"/>
          </p:nvPr>
        </p:nvSpPr>
        <p:spPr>
          <a:xfrm>
            <a:off x="250825" y="1052513"/>
            <a:ext cx="8435975" cy="5616575"/>
          </a:xfrm>
        </p:spPr>
        <p:txBody>
          <a:bodyPr>
            <a:normAutofit fontScale="70000" lnSpcReduction="20000"/>
          </a:bodyPr>
          <a:lstStyle/>
          <a:p>
            <a:pPr fontAlgn="auto">
              <a:spcAft>
                <a:spcPts val="0"/>
              </a:spcAft>
              <a:buFont typeface="Wingdings 2"/>
              <a:buNone/>
              <a:defRPr/>
            </a:pPr>
            <a:r>
              <a:rPr lang="el-GR" dirty="0" smtClean="0"/>
              <a:t>     Παραδοσιακά </a:t>
            </a:r>
            <a:r>
              <a:rPr lang="el-GR" dirty="0"/>
              <a:t>παιχνίδια ονομάζονται τα παιχνίδια που έπαιζαν οι παλαιότεροι και μεταφέρονται από γενιά σε γενιά με προφορική περιγραφή ή επίδειξη των μεγαλυτέρων προς τους μικρότερους</a:t>
            </a:r>
            <a:r>
              <a:rPr lang="el-GR" dirty="0" smtClean="0"/>
              <a:t>.</a:t>
            </a:r>
          </a:p>
          <a:p>
            <a:pPr fontAlgn="auto">
              <a:spcAft>
                <a:spcPts val="0"/>
              </a:spcAft>
              <a:buFont typeface="Wingdings 2"/>
              <a:buChar char=""/>
              <a:defRPr/>
            </a:pPr>
            <a:endParaRPr lang="el-GR" dirty="0"/>
          </a:p>
          <a:p>
            <a:pPr fontAlgn="auto">
              <a:spcAft>
                <a:spcPts val="0"/>
              </a:spcAft>
              <a:buFont typeface="Wingdings 2"/>
              <a:buNone/>
              <a:defRPr/>
            </a:pPr>
            <a:r>
              <a:rPr lang="el-GR" dirty="0" smtClean="0"/>
              <a:t>     Είναι </a:t>
            </a:r>
            <a:r>
              <a:rPr lang="el-GR" dirty="0"/>
              <a:t>τα παιχνίδια τα οποία διασκέδασαν μικρούς και μεγάλους, παιχνίδια με τα οποία διαπλάστηκαν χαρακτήρες, διαμορφώθηκαν συνειδήσεις</a:t>
            </a:r>
            <a:r>
              <a:rPr lang="el-GR" dirty="0" smtClean="0"/>
              <a:t>, γυμνάστηκαν </a:t>
            </a:r>
            <a:r>
              <a:rPr lang="el-GR" dirty="0"/>
              <a:t>σώματα και καλλιεργήθηκαν πνεύματα και ψυχές</a:t>
            </a:r>
            <a:r>
              <a:rPr lang="el-GR" dirty="0" smtClean="0"/>
              <a:t>.</a:t>
            </a:r>
          </a:p>
          <a:p>
            <a:pPr fontAlgn="auto">
              <a:spcAft>
                <a:spcPts val="0"/>
              </a:spcAft>
              <a:buFont typeface="Wingdings 2"/>
              <a:buChar char=""/>
              <a:defRPr/>
            </a:pPr>
            <a:endParaRPr lang="el-GR" dirty="0"/>
          </a:p>
          <a:p>
            <a:pPr fontAlgn="auto">
              <a:spcAft>
                <a:spcPts val="0"/>
              </a:spcAft>
              <a:buFont typeface="Wingdings 2"/>
              <a:buNone/>
              <a:defRPr/>
            </a:pPr>
            <a:r>
              <a:rPr lang="el-GR" dirty="0" smtClean="0"/>
              <a:t>     Βασικός </a:t>
            </a:r>
            <a:r>
              <a:rPr lang="el-GR" dirty="0"/>
              <a:t>μας στόχος είναι με την προσπάθεια </a:t>
            </a:r>
            <a:r>
              <a:rPr lang="el-GR" dirty="0" smtClean="0"/>
              <a:t>παρουσίασης </a:t>
            </a:r>
            <a:r>
              <a:rPr lang="el-GR" dirty="0"/>
              <a:t>κάποιων παραδοσιακών παιχνιδιών να δοθεί στους μαθητές η δυνατότητα επαφής με την πολιτιστική μας παράδοση, γιατί </a:t>
            </a:r>
            <a:r>
              <a:rPr lang="el-GR" dirty="0" smtClean="0"/>
              <a:t>αφ’ ενός </a:t>
            </a:r>
            <a:r>
              <a:rPr lang="el-GR" dirty="0"/>
              <a:t>τα παιχνίδια αυτά συνέβαλαν σημαντικά στην ανάπτυξη και διαμόρφωση του πολιτισμού μας, όπως κοινωνιολόγοι, ψυχολόγοι, εκπαιδευτικοί όλων των βαθμίδων διαβεβαιώνουν και </a:t>
            </a:r>
            <a:r>
              <a:rPr lang="el-GR" dirty="0" smtClean="0"/>
              <a:t>αφ’</a:t>
            </a:r>
            <a:r>
              <a:rPr lang="el-GR" sz="3100" dirty="0" smtClean="0"/>
              <a:t> ετέρου </a:t>
            </a:r>
            <a:r>
              <a:rPr lang="el-GR" dirty="0"/>
              <a:t>γιατί με τη γνώση των παραδοσιακών παιχνιδιών παρέχεται στους νέους η ευχέρεια να προσεγγίσουν την πολιτιστική μας ταυτότητα και παράδοση με ένα μοναδικό, ίσως, πρωτόγνωρο και ευχάριστο τρόπο.</a:t>
            </a:r>
          </a:p>
          <a:p>
            <a:pPr fontAlgn="auto">
              <a:spcAft>
                <a:spcPts val="0"/>
              </a:spcAft>
              <a:buFont typeface="Wingdings 2"/>
              <a:buChar char=""/>
              <a:defRPr/>
            </a:pPr>
            <a:endParaRPr lang="el-GR"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980728"/>
          </a:xfrm>
        </p:spPr>
        <p:txBody>
          <a:bodyPr/>
          <a:lstStyle/>
          <a:p>
            <a:pPr fontAlgn="auto">
              <a:spcAft>
                <a:spcPts val="0"/>
              </a:spcAft>
              <a:defRPr/>
            </a:pPr>
            <a:r>
              <a:rPr lang="el-GR" b="1" dirty="0" smtClean="0"/>
              <a:t>ΠΑΡΑΔΟΣΙΑΚΑ   ΠΑΙΧΝΙΔΙΑ (2/6)</a:t>
            </a:r>
            <a:endParaRPr lang="el-GR" dirty="0"/>
          </a:p>
        </p:txBody>
      </p:sp>
      <p:sp>
        <p:nvSpPr>
          <p:cNvPr id="3" name="2 - Θέση περιεχομένου"/>
          <p:cNvSpPr>
            <a:spLocks noGrp="1"/>
          </p:cNvSpPr>
          <p:nvPr>
            <p:ph idx="1"/>
          </p:nvPr>
        </p:nvSpPr>
        <p:spPr>
          <a:xfrm>
            <a:off x="611188" y="1125538"/>
            <a:ext cx="8281987" cy="5543550"/>
          </a:xfrm>
        </p:spPr>
        <p:txBody>
          <a:bodyPr>
            <a:normAutofit fontScale="55000" lnSpcReduction="20000"/>
          </a:bodyPr>
          <a:lstStyle/>
          <a:p>
            <a:pPr fontAlgn="auto">
              <a:spcAft>
                <a:spcPts val="0"/>
              </a:spcAft>
              <a:buFont typeface="Wingdings 2"/>
              <a:buNone/>
              <a:defRPr/>
            </a:pPr>
            <a:r>
              <a:rPr lang="el-GR" dirty="0" smtClean="0"/>
              <a:t>      Κάθε </a:t>
            </a:r>
            <a:r>
              <a:rPr lang="el-GR" dirty="0"/>
              <a:t>παραδοσιακό παιχνίδι εκφράζει την εποχή και την κοινωνία που το δημιούργησε (κοινωνικές σχέσεις, οικονομική κατάσταση, πολιτιστικές αξίες, τεχνολογία, αντιλήψεις για την πολιτική, τον πολιτισμό, το φύλο, τις σχέσεις με τους άλλους</a:t>
            </a:r>
            <a:r>
              <a:rPr lang="el-GR" dirty="0" smtClean="0"/>
              <a:t>).</a:t>
            </a:r>
          </a:p>
          <a:p>
            <a:pPr fontAlgn="auto">
              <a:spcAft>
                <a:spcPts val="0"/>
              </a:spcAft>
              <a:buFont typeface="Wingdings 2"/>
              <a:buChar char=""/>
              <a:defRPr/>
            </a:pPr>
            <a:endParaRPr lang="el-GR" dirty="0"/>
          </a:p>
          <a:p>
            <a:pPr fontAlgn="auto">
              <a:spcAft>
                <a:spcPts val="0"/>
              </a:spcAft>
              <a:buFont typeface="Wingdings 2"/>
              <a:buNone/>
              <a:defRPr/>
            </a:pPr>
            <a:r>
              <a:rPr lang="el-GR" dirty="0" smtClean="0"/>
              <a:t>        Όλα </a:t>
            </a:r>
            <a:r>
              <a:rPr lang="el-GR" dirty="0"/>
              <a:t>αυτά οδηγούν σε προβληματισμούς και σε πολλά αγωνιώδη </a:t>
            </a:r>
            <a:r>
              <a:rPr lang="el-GR" dirty="0" smtClean="0"/>
              <a:t>ερωτήματα</a:t>
            </a:r>
            <a:r>
              <a:rPr lang="en-US" dirty="0" smtClean="0"/>
              <a:t>:</a:t>
            </a:r>
            <a:endParaRPr lang="el-GR" dirty="0"/>
          </a:p>
          <a:p>
            <a:pPr lvl="1" fontAlgn="auto">
              <a:spcAft>
                <a:spcPts val="0"/>
              </a:spcAft>
              <a:buFont typeface="Wingdings" pitchFamily="2" charset="2"/>
              <a:buChar char="Ø"/>
              <a:defRPr/>
            </a:pPr>
            <a:r>
              <a:rPr lang="el-GR" sz="2900" dirty="0"/>
              <a:t>Παίζουν σήμερα τα παιδιά; Αν όχι γιατί</a:t>
            </a:r>
            <a:r>
              <a:rPr lang="el-GR" sz="2900" dirty="0" smtClean="0"/>
              <a:t>; Τι </a:t>
            </a:r>
            <a:r>
              <a:rPr lang="el-GR" sz="2900" dirty="0"/>
              <a:t>πρέπει να γίνει </a:t>
            </a:r>
            <a:r>
              <a:rPr lang="el-GR" sz="2900" dirty="0" err="1"/>
              <a:t>γι΄αυτό</a:t>
            </a:r>
            <a:r>
              <a:rPr lang="el-GR" sz="2900" dirty="0"/>
              <a:t>;</a:t>
            </a:r>
          </a:p>
          <a:p>
            <a:pPr lvl="1" fontAlgn="auto">
              <a:spcAft>
                <a:spcPts val="0"/>
              </a:spcAft>
              <a:buFont typeface="Wingdings" pitchFamily="2" charset="2"/>
              <a:buChar char="Ø"/>
              <a:defRPr/>
            </a:pPr>
            <a:r>
              <a:rPr lang="el-GR" sz="2900" dirty="0"/>
              <a:t>Υπάρχουν χώροι για να παίζουν τα παιδιά; Αν όχι γιατί; Τι κάνουμε </a:t>
            </a:r>
            <a:r>
              <a:rPr lang="el-GR" sz="2900" dirty="0" err="1"/>
              <a:t>γι΄αυτό</a:t>
            </a:r>
            <a:r>
              <a:rPr lang="el-GR" sz="2900" dirty="0"/>
              <a:t>;</a:t>
            </a:r>
          </a:p>
          <a:p>
            <a:pPr lvl="1" fontAlgn="auto">
              <a:spcAft>
                <a:spcPts val="0"/>
              </a:spcAft>
              <a:buFont typeface="Wingdings" pitchFamily="2" charset="2"/>
              <a:buChar char="Ø"/>
              <a:defRPr/>
            </a:pPr>
            <a:r>
              <a:rPr lang="el-GR" sz="2900" dirty="0"/>
              <a:t>Γνωρίζουν τα παιδιά τα παιχνίδια που έπαιζαν οι γονείς τους; Αν όχι γιατί; Τι πρέπει να γίνει; για την αποκατάσταση της ενότητας της αλυσίδας του κοινωνικού ιστού;</a:t>
            </a:r>
          </a:p>
          <a:p>
            <a:pPr lvl="1" fontAlgn="auto">
              <a:spcAft>
                <a:spcPts val="0"/>
              </a:spcAft>
              <a:buFont typeface="Wingdings" pitchFamily="2" charset="2"/>
              <a:buChar char="Ø"/>
              <a:defRPr/>
            </a:pPr>
            <a:r>
              <a:rPr lang="el-GR" sz="2900" dirty="0"/>
              <a:t>Τι  παιχνίδια παίζουν σήμερα τα παιδιά</a:t>
            </a:r>
            <a:r>
              <a:rPr lang="el-GR" sz="2900" dirty="0" smtClean="0"/>
              <a:t>;</a:t>
            </a:r>
          </a:p>
          <a:p>
            <a:pPr fontAlgn="auto">
              <a:spcAft>
                <a:spcPts val="0"/>
              </a:spcAft>
              <a:buFont typeface="Wingdings 2"/>
              <a:buChar char=""/>
              <a:defRPr/>
            </a:pPr>
            <a:endParaRPr lang="el-GR" dirty="0"/>
          </a:p>
          <a:p>
            <a:pPr fontAlgn="auto">
              <a:spcAft>
                <a:spcPts val="0"/>
              </a:spcAft>
              <a:buFont typeface="Wingdings 2"/>
              <a:buNone/>
              <a:defRPr/>
            </a:pPr>
            <a:r>
              <a:rPr lang="el-GR" dirty="0" smtClean="0"/>
              <a:t>      Τα </a:t>
            </a:r>
            <a:r>
              <a:rPr lang="el-GR" dirty="0"/>
              <a:t>σημερινά παιχνίδια που παίζουν </a:t>
            </a:r>
            <a:r>
              <a:rPr lang="el-GR" dirty="0" smtClean="0"/>
              <a:t>(αν </a:t>
            </a:r>
            <a:r>
              <a:rPr lang="el-GR" dirty="0"/>
              <a:t>παίζουν) τα παιδιά, αντικατοπτρίζουν την ηθική και κοινωνική μας υπόσταση, και έχουν χαρακτηριστικά γνωρίσματα  εντελώς διαφορετικά των γνωρισμάτων των παραδοσιακών παιχνιδιών. Ο σύγχρονος τρόπος διαβίωσης στις μεγαλουπόλεις, ο καταναλωτισμός, η αποστασιοποίησή μας από την παράδοση με την παντελή απουσία χώρων άσκησης και αναψυχής, η έλλειψη ελεύθερου χρόνου των παιδιών, διαμόρφωσαν στην εποχή μας νέα και πολλά επικίνδυνα παιχνίδια που προβληματίζουν τόσο τους επιστήμονες όσο και τους γονείς, όσον αφορά την αξία τους και στο αν συντελούν στην σωματική, πνευματική και  ψυχική ανάπτυξη των παιδιών</a:t>
            </a:r>
            <a:r>
              <a:rPr lang="el-GR" dirty="0" smtClean="0"/>
              <a:t>.</a:t>
            </a:r>
          </a:p>
          <a:p>
            <a:pPr fontAlgn="auto">
              <a:spcAft>
                <a:spcPts val="0"/>
              </a:spcAft>
              <a:buFont typeface="Wingdings 2"/>
              <a:buChar char=""/>
              <a:defRPr/>
            </a:pPr>
            <a:endParaRPr lang="el-GR" dirty="0"/>
          </a:p>
          <a:p>
            <a:pPr fontAlgn="auto">
              <a:spcAft>
                <a:spcPts val="0"/>
              </a:spcAft>
              <a:buFont typeface="Wingdings 2"/>
              <a:buChar char=""/>
              <a:defRPr/>
            </a:pPr>
            <a:endParaRPr lang="el-GR" dirty="0"/>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268</TotalTime>
  <Words>2180</Words>
  <Application>Microsoft Office PowerPoint</Application>
  <PresentationFormat>Προβολή στην οθόνη (4:3)</PresentationFormat>
  <Paragraphs>170</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Διαστημικό</vt:lpstr>
      <vt:lpstr> </vt:lpstr>
      <vt:lpstr>Παραδοσιακά παιχνίδια</vt:lpstr>
      <vt:lpstr>Διαφάνεια 3</vt:lpstr>
      <vt:lpstr>Με ποιον παίζατε?</vt:lpstr>
      <vt:lpstr>Που παίζατε?</vt:lpstr>
      <vt:lpstr>Πως παίζατε?</vt:lpstr>
      <vt:lpstr>ΕΙΣΑΓΩΓΗ </vt:lpstr>
      <vt:lpstr>ΠΑΡΑΔΟΣΙΑΚΑ   ΠΑΙΧΝΙΔΙΑ (1/6) </vt:lpstr>
      <vt:lpstr>ΠΑΡΑΔΟΣΙΑΚΑ   ΠΑΙΧΝΙΔΙΑ (2/6)</vt:lpstr>
      <vt:lpstr>ΠΑΡΑΔΟΣΙΑΚΑ   ΠΑΙΧΝΙΔΙΑ (3/6)</vt:lpstr>
      <vt:lpstr>ΠΑΡΑΔΟΣΙΑΚΑ   ΠΑΙΧΝΙΔΙΑ (4/6)</vt:lpstr>
      <vt:lpstr>ΠΑΡΑΔΟΣΙΑΚΑ   ΠΑΙΧΝΙΔΙΑ (5/6)</vt:lpstr>
      <vt:lpstr>ΠΑΡΑΔΟΣΙΑΚΑ   ΠΑΙΧΝΙΔΙΑ (6/6)  Τα πιο ΕΝΔΕΙΚΤΙΚΑ ΠΑΡΑΔΟΣΙΑΚΑ ΠΑΙΧΝΙΔΙΑ ΠΟΥ ΠΑΙΖΟΝΤΑΙ  Στην ΠΕΡΙΟΧΗ ΜΑΣ ΕΊΝΑΙ ΤΑ ΠΑΡΑΚΑΤΩ:   </vt:lpstr>
      <vt:lpstr>Ακολουθει αναλυτικη παρουσιαση των παρακατω παιχνιδιων:</vt:lpstr>
      <vt:lpstr>ΑΜΠΑΡΙΖΑ (1/2) </vt:lpstr>
      <vt:lpstr>ΑΜΠΑΡΙΖΑ (2/2) </vt:lpstr>
      <vt:lpstr>ΤΟ ΧΑΛΑΣΜΕΝΟ ΤΗΛΕΦΩΝΟ </vt:lpstr>
      <vt:lpstr>ΤΑ ΑΓΑΛΜΑΤΑΚΙΑ </vt:lpstr>
      <vt:lpstr>ΤΟ ΜΑΝΤΗΛΑΚΙ (1/3)  </vt:lpstr>
      <vt:lpstr>ΤΟ ΜΑΝΤΗΛΑΚΙ (2/3)  </vt:lpstr>
      <vt:lpstr>ΤΟ ΜΑΝΤΗΛΑΚΙ (3/3) </vt:lpstr>
      <vt:lpstr>ΕΠΙΛΟΓΟΣ </vt:lpstr>
      <vt:lpstr>         ΕΥΧΑΡΙΣΤΟΥΜΕ ΠΟΛΥ!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μαρια</dc:creator>
  <cp:lastModifiedBy>gymanatoli</cp:lastModifiedBy>
  <cp:revision>67</cp:revision>
  <dcterms:created xsi:type="dcterms:W3CDTF">2014-05-13T06:53:59Z</dcterms:created>
  <dcterms:modified xsi:type="dcterms:W3CDTF">2018-09-27T15:58:16Z</dcterms:modified>
</cp:coreProperties>
</file>