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6" r:id="rId9"/>
    <p:sldId id="284" r:id="rId10"/>
    <p:sldId id="267" r:id="rId11"/>
    <p:sldId id="276" r:id="rId12"/>
    <p:sldId id="268" r:id="rId13"/>
    <p:sldId id="277" r:id="rId14"/>
    <p:sldId id="281" r:id="rId15"/>
    <p:sldId id="269" r:id="rId16"/>
    <p:sldId id="282" r:id="rId17"/>
    <p:sldId id="285" r:id="rId18"/>
    <p:sldId id="283" r:id="rId19"/>
    <p:sldId id="275" r:id="rId20"/>
    <p:sldId id="286" r:id="rId21"/>
    <p:sldId id="274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F55614-DA9A-4303-A6BE-8FEF7E6CC5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B3835"/>
                </a:solidFill>
                <a:effectLst/>
                <a:latin typeface="Tw Cen MT Condensed Extra Bold" panose="020B0803020202020204" pitchFamily="34" charset="0"/>
                <a:ea typeface="Times New Roman" panose="02020603050405020304" pitchFamily="18" charset="0"/>
              </a:rPr>
              <a:t>ΔΙΑΤΑΡΑΧΗ ΕΛΛΕΙΜΜΑΤΙΚΗΣ ΠΡΟΣΟΧΗΣ (ΔΕΠ) ΚΑΙ ΥΠΕΡΚΙΝΗΤΙΚΟΤΗΤΑΣ</a:t>
            </a:r>
            <a:r>
              <a:rPr lang="el-GR" dirty="0">
                <a:solidFill>
                  <a:srgbClr val="3B3835"/>
                </a:solidFill>
                <a:effectLst/>
                <a:latin typeface="Tw Cen MT Condensed Extra Bold" panose="020B0803020202020204" pitchFamily="34" charset="0"/>
                <a:ea typeface="Times New Roman" panose="02020603050405020304" pitchFamily="18" charset="0"/>
              </a:rPr>
              <a:t> (ΔΕΠ-Υ)</a:t>
            </a:r>
            <a:endParaRPr lang="en-US" dirty="0">
              <a:latin typeface="Tw Cen MT Condensed Extra Bold" panose="020B0803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C294D42-661E-49D7-A526-56C8CF38E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ΝΑΤΣΙΚΟΥ ΘΕΟΔΩΡΑ (ΨΥΧΟΛΟΓΟΣ)</a:t>
            </a:r>
          </a:p>
          <a:p>
            <a:r>
              <a:rPr lang="el-GR" dirty="0"/>
              <a:t>ΠΑΡΘΕΝΙΩΤΗ ΑΣΠΑΣΙΑ (ΚΟΙΝΩΝΙΚΗ ΛΕΙΤΟΥΡΓΟΣ)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65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61DBD8-9159-4C3C-B046-B2D76658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Θεραπευτική προσέγγιση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E94BED-CAC1-487F-9B34-2A74F08E23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Εξατομικευμένο πρόγραμμα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endParaRPr lang="el-GR" sz="2500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25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Στόχοσ</a:t>
            </a: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5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περιορισμόσ</a:t>
            </a: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εκδήλωσης πρωτογενών και πρόληψη δευτερογενών συμπτωμάτων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Φαρμακευτική αγωγή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40C16082-0C5B-494C-8471-5F07276BA604}"/>
              </a:ext>
            </a:extLst>
          </p:cNvPr>
          <p:cNvSpPr/>
          <p:nvPr/>
        </p:nvSpPr>
        <p:spPr>
          <a:xfrm>
            <a:off x="3776870" y="2862470"/>
            <a:ext cx="728869" cy="424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2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64C766-F60F-41BF-BB37-DE74ADBB3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Τροποποιηση</a:t>
            </a:r>
            <a:r>
              <a:rPr lang="el-GR" sz="36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της </a:t>
            </a:r>
            <a:r>
              <a:rPr lang="el-GR" sz="36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συμπεριφορας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D8407C-7EFF-4F1C-BA08-D5919527E9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τεχνικες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τροποποιησης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της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συμπεριφορας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των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συμπεριφοριστικων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προγραμμάτων έχουν στόχο: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α) τη μείωση των ανεπιθύμητων μορφών συμπεριφοράς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β) την αύξηση των επιθυμητών μορφών συμπεριφοράς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γ) την ανάπτυξη νέων λειτουργικών μορφών συμπεριφοράς που δεν υπήρχαν πριν στο ρεπερτόριο του παιδιού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δ) τη συμβουλευτική γονέων</a:t>
            </a:r>
            <a:r>
              <a:rPr lang="el-GR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η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κηδεμόνων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36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3517A7-C782-4F21-B30C-0584A0829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Συναισθηματική στήριξη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C41D12-F1F8-4414-934C-039134290A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ψυχοθεραπεία και συνεργασία με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ειδικο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εκπαιδευτικο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προσωπικο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για: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ση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στις δεξιότητες επικοινωνίας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ενίσχυση χαμηλού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αυτοσυναισθήματος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αυτοεικόνας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μείωση προβλημάτων συμπεριφοράς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ενίσχυση διαπροσωπικών σχέσεων με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συνομήλικουσ</a:t>
            </a:r>
            <a:endParaRPr lang="el-GR" sz="1800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προαγωγή της ψυχικής ανθεκτικότητας του παιδιού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44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43BA27-D41E-43A5-8C12-514F26AFA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i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Συμβουλευτική και εκπαίδευση γονέων :</a:t>
            </a:r>
            <a:br>
              <a:rPr lang="el-GR" sz="3600" b="1" i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D6FDE7-A838-468E-A561-D643573764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Αποδοχη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δυσκολιων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παιδιου</a:t>
            </a:r>
            <a:endParaRPr lang="el-GR" sz="20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Αντιμετωπιση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αισθηματων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ενοχησ</a:t>
            </a:r>
            <a:endParaRPr lang="el-GR" sz="20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dirty="0" err="1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υιοθετηση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ρεαλιστικων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προσδοκιων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είναι σταθεροί, υποστηρικτικοί, προβλέψιμοι, αξιόπιστοι −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Πατέρας + μητέρα → κοινή γραμμή −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Καθορισμός κανόνων και παροχή εσωτερικών κινήτρων −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Όχι σύγκριση του παιδιού με τα άλλα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endParaRPr lang="el-GR" sz="20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402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CE5BC2-63D2-498B-B938-1ED78B4F2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i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Ψυχοκινητική εκπαίδευση</a:t>
            </a:r>
            <a:r>
              <a:rPr lang="el-GR" sz="3600" i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46DFBC-A023-432A-9AC0-A5E9873BF8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Εφαρμόζεται από </a:t>
            </a:r>
            <a:r>
              <a:rPr lang="el-GR" dirty="0" err="1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εργο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θεραπευτές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σε περιπτώσεις αδεξιότητας, ελλιπούς συντονισμού και κινητικής ανησυχίας.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34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1F7FB7-A80B-4B5C-B2A5-FF75757C8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</a:t>
            </a:r>
            <a:r>
              <a:rPr lang="el-GR" dirty="0" err="1"/>
              <a:t>ρολοσ</a:t>
            </a:r>
            <a:r>
              <a:rPr lang="el-GR" dirty="0"/>
              <a:t> του </a:t>
            </a:r>
            <a:r>
              <a:rPr lang="el-GR" dirty="0" err="1"/>
              <a:t>σχολειου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241EAB-C6AC-4688-B249-01E68427FD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4504" y="2214694"/>
            <a:ext cx="10363826" cy="3424107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ΕΙΔΙΚΗ ΑΓΩΓΗ ασκείται: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στο επίπεδο μάθησης και συμπεριφοράς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στη διάπλαση της προσωπικότητας του παιδιού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στην πλήρη αξιοποίηση των ικανοτήτων τους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Βασική προϋπόθεση: η </a:t>
            </a:r>
            <a:r>
              <a:rPr lang="el-GR" sz="1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εξατομικευμένη αντιμετώπιση στην τάξη 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κός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τάξης και ειδικός παιδαγωγός) και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πιθανη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συμμετοχη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στο </a:t>
            </a:r>
            <a:r>
              <a:rPr lang="el-GR" sz="1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τμημα</a:t>
            </a:r>
            <a:r>
              <a:rPr lang="el-GR" sz="1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ενταξησ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1001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02FB5F-7B6F-4928-8254-A760E96B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Πρακτικεσ </a:t>
            </a:r>
            <a:r>
              <a:rPr lang="el-GR" dirty="0" err="1"/>
              <a:t>οδηγιεσ</a:t>
            </a:r>
            <a:r>
              <a:rPr lang="el-GR" dirty="0"/>
              <a:t> για </a:t>
            </a:r>
            <a:r>
              <a:rPr lang="el-GR" dirty="0" err="1"/>
              <a:t>βελτιωση</a:t>
            </a:r>
            <a:r>
              <a:rPr lang="el-GR" dirty="0"/>
              <a:t> </a:t>
            </a:r>
            <a:r>
              <a:rPr lang="el-GR" dirty="0" err="1"/>
              <a:t>μελετησ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FF0FB2-119D-4E08-9060-6968A7A6D4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Διάταξη θέσης του μαθητή: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απομακρυνση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από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περισπασμους</a:t>
            </a:r>
            <a:endParaRPr lang="el-GR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Σαφείς και λογικοί κανόνες (αναρτημένοι να τους βλέπουν όλοι) 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Διατύπωση συγκεκριμένων οδηγιών, σταθερή επανάληψή τους.</a:t>
            </a:r>
          </a:p>
          <a:p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Υπενθυμίσεις,επόπτευση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καθοδήγηση, διευκρινίσεις, εναλλακτικές εργασίες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Δημιουργία θετικού κλίματος, επιβράβευση προσπάθειας, έπαινος, ανταμοιβές, παρότρυνση, καθησυχασμός του άγχους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43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E595E5-0B9E-4F77-A07E-1BC5EEFB2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Πρακτικεσ </a:t>
            </a:r>
            <a:r>
              <a:rPr lang="el-GR" dirty="0" err="1"/>
              <a:t>οδηγιεσ</a:t>
            </a:r>
            <a:r>
              <a:rPr lang="el-GR" dirty="0"/>
              <a:t> για </a:t>
            </a:r>
            <a:r>
              <a:rPr lang="el-GR" dirty="0" err="1"/>
              <a:t>βελτιωση</a:t>
            </a:r>
            <a:r>
              <a:rPr lang="el-GR" dirty="0"/>
              <a:t> </a:t>
            </a:r>
            <a:r>
              <a:rPr lang="el-GR" dirty="0" err="1"/>
              <a:t>μελετησ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F72185-02E0-4CB9-A365-11C925FBE9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Χωρισμός της ύλης σε διαδοχικά βήματα 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Προσαρμογή διδασκαλίας στους ρυθμούς του μαθητή 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Συχνές εξετάσεις και επαναλήψεις της ύλης 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Μικρές εργασίες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υπογράμμιση των βασικών στοιχείων κάθε μαθήματος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σχεδιαγράμματα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Οπτικοποιημένο σχολικό πρόγραμμα. </a:t>
            </a:r>
          </a:p>
          <a:p>
            <a:endParaRPr lang="el-GR" sz="20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2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A63A32-85E8-45A5-93F7-88EF7559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Πρακτικεσ </a:t>
            </a:r>
            <a:r>
              <a:rPr lang="el-GR" dirty="0" err="1"/>
              <a:t>οδηγιεσ</a:t>
            </a:r>
            <a:r>
              <a:rPr lang="el-GR" dirty="0"/>
              <a:t> για </a:t>
            </a:r>
            <a:r>
              <a:rPr lang="el-GR" dirty="0" err="1"/>
              <a:t>βελτιωση</a:t>
            </a:r>
            <a:r>
              <a:rPr lang="el-GR" dirty="0"/>
              <a:t> </a:t>
            </a:r>
            <a:r>
              <a:rPr lang="el-GR" dirty="0" err="1"/>
              <a:t>μελετησ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A73CDE-EC15-454A-8B90-28BEB2EB56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93596"/>
            <a:ext cx="10363826" cy="3424107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χρήση ενισχυτών και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αμοιβων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επαινοσ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κατι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που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επιθυμει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ο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μαθητησ</a:t>
            </a:r>
            <a:r>
              <a:rPr lang="el-GR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Συνεχής ανατροφοδότηση (</a:t>
            </a:r>
            <a:r>
              <a:rPr lang="en-US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feddback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Σκόπιμη αδιαφορία κατά την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εκδηλωση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δυσλειτουγικησ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συμπεριφορασ</a:t>
            </a:r>
            <a:endParaRPr lang="el-GR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Απασχόλησή του με πράξεις που αποτρέπουν τις ανεπιθύμητες συμπεριφορές</a:t>
            </a:r>
          </a:p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Εκμάθηση κοινωνικών δεξιοτήτων και ενίσχυση υπαρχόντων επιθυμητών συμπεριφορών</a:t>
            </a:r>
            <a:endParaRPr lang="el-GR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84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6BBF6F-F5C9-4836-A2DA-7FC8A47C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Κρισιμα</a:t>
            </a:r>
            <a:r>
              <a:rPr lang="el-GR" dirty="0"/>
              <a:t> </a:t>
            </a:r>
            <a:r>
              <a:rPr lang="el-GR" dirty="0" err="1"/>
              <a:t>σημεια</a:t>
            </a:r>
            <a:r>
              <a:rPr lang="el-GR" dirty="0"/>
              <a:t>!!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D0ECB1-4BE6-47C3-9C60-32D1A84C57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Αλληλοενημέρωση – συνεργασια – συντονισμός των ενεργειων μεταξυ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κοινης τάξης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Τμηματοσ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ενταξησ</a:t>
            </a:r>
            <a:endParaRPr lang="el-GR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Εδεαυ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εεπ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(κοινωνικο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λειτουργο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ψυχολογο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εκπαιδευτικο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ειδικησ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αγωγησ</a:t>
            </a: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οικογένειας</a:t>
            </a:r>
          </a:p>
          <a:p>
            <a:r>
              <a:rPr lang="el-GR" dirty="0" err="1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Πρωιμη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παρεμβαση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dirty="0" err="1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οσο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πιο </a:t>
            </a:r>
            <a:r>
              <a:rPr lang="el-GR" dirty="0" err="1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νωρισ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dirty="0" err="1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τοσο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πιο </a:t>
            </a:r>
            <a:r>
              <a:rPr lang="el-GR" dirty="0" err="1">
                <a:solidFill>
                  <a:srgbClr val="FF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αποτελεσματικη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8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230B43-68ED-4D26-A353-BF416D4F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ΟΡΙΣΜΟς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495F47-4655-4853-9313-A41DD78147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b="1" u="sng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αναπτυξιακη διαταραχη</a:t>
            </a:r>
          </a:p>
          <a:p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Προκληση σημαντικων </a:t>
            </a:r>
            <a:r>
              <a:rPr lang="el-GR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και ποικιλων δυσκολιων: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στο ιδιο το παιδι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στο </a:t>
            </a: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σχολικο περιβαλλον του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στο οικογενειακο</a:t>
            </a:r>
            <a:r>
              <a:rPr lang="el-GR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περιβαλλον του</a:t>
            </a:r>
            <a:endParaRPr lang="el-GR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Στο κοινωνικο περιβαλλον του</a:t>
            </a:r>
          </a:p>
        </p:txBody>
      </p:sp>
    </p:spTree>
    <p:extLst>
      <p:ext uri="{BB962C8B-B14F-4D97-AF65-F5344CB8AC3E}">
        <p14:creationId xmlns:p14="http://schemas.microsoft.com/office/powerpoint/2010/main" val="93350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E79AD7-2319-4873-9361-A2FB0574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</a:t>
            </a:r>
            <a:r>
              <a:rPr lang="el-GR" dirty="0" err="1"/>
              <a:t>εικονα</a:t>
            </a:r>
            <a:r>
              <a:rPr lang="el-GR" dirty="0"/>
              <a:t> για τη </a:t>
            </a:r>
            <a:r>
              <a:rPr lang="el-GR" dirty="0" err="1"/>
              <a:t>δεπ</a:t>
            </a:r>
            <a:r>
              <a:rPr lang="el-GR" dirty="0"/>
              <a:t>-υ….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A11A3A-9678-436A-B22E-49BBBE8CAD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Στη </a:t>
            </a:r>
            <a:r>
              <a:rPr lang="el-GR" dirty="0" err="1"/>
              <a:t>σχολικη</a:t>
            </a:r>
            <a:r>
              <a:rPr lang="el-GR" dirty="0"/>
              <a:t> </a:t>
            </a:r>
            <a:r>
              <a:rPr lang="el-GR" dirty="0" err="1"/>
              <a:t>ζωη</a:t>
            </a:r>
            <a:r>
              <a:rPr lang="el-GR" dirty="0"/>
              <a:t>: </a:t>
            </a:r>
            <a:r>
              <a:rPr lang="en-US" dirty="0"/>
              <a:t>https://youtu.be/knOJXVTBCMg</a:t>
            </a:r>
            <a:endParaRPr lang="el-GR" dirty="0"/>
          </a:p>
          <a:p>
            <a:r>
              <a:rPr lang="el-GR" dirty="0"/>
              <a:t>Στην </a:t>
            </a:r>
            <a:r>
              <a:rPr lang="el-GR" dirty="0" err="1"/>
              <a:t>εφηβεια</a:t>
            </a:r>
            <a:r>
              <a:rPr lang="el-GR" dirty="0"/>
              <a:t>: </a:t>
            </a:r>
            <a:r>
              <a:rPr lang="en-US" dirty="0"/>
              <a:t>https://www.youtube.com/watch?v=EQ71vgRzCA4</a:t>
            </a:r>
            <a:endParaRPr lang="el-GR" dirty="0"/>
          </a:p>
          <a:p>
            <a:r>
              <a:rPr lang="el-GR" dirty="0"/>
              <a:t>Στην </a:t>
            </a:r>
            <a:r>
              <a:rPr lang="el-GR" dirty="0" err="1"/>
              <a:t>ενηλικη</a:t>
            </a:r>
            <a:r>
              <a:rPr lang="el-GR" dirty="0"/>
              <a:t> </a:t>
            </a:r>
            <a:r>
              <a:rPr lang="el-GR" dirty="0" err="1"/>
              <a:t>ζωη</a:t>
            </a:r>
            <a:r>
              <a:rPr lang="el-GR" dirty="0"/>
              <a:t>: </a:t>
            </a:r>
            <a:r>
              <a:rPr lang="en-US"/>
              <a:t>https://www.youtube.com/watch?v=LcuaGIOot5M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34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12DEF2-5530-4AA3-9D8D-BF599B56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 </a:t>
            </a:r>
            <a:r>
              <a:rPr lang="el-GR" dirty="0" err="1"/>
              <a:t>κατακλειδι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0E87DC-EB6D-4448-9E80-F57D9CA02DF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Δεπ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-υ: Αναπτυξιακη διαταραχη που 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επηρεαζει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ολη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τη 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διαρκεια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της 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ζωησ</a:t>
            </a:r>
            <a:endParaRPr lang="el-GR" sz="2400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Παιδια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δεπ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-υ δεν είναι «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τεμπελικα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ή «</a:t>
            </a:r>
            <a:r>
              <a:rPr lang="el-GR" sz="24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χαζα</a:t>
            </a:r>
            <a:r>
              <a:rPr lang="el-GR" sz="24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400" dirty="0" err="1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Χρειαζονται</a:t>
            </a:r>
            <a:r>
              <a:rPr lang="el-GR" sz="2400" dirty="0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απλως</a:t>
            </a:r>
            <a:r>
              <a:rPr lang="el-GR" sz="2400" dirty="0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 μια </a:t>
            </a:r>
            <a:r>
              <a:rPr lang="el-GR" sz="2400" dirty="0" err="1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επιπλεον</a:t>
            </a:r>
            <a:r>
              <a:rPr lang="el-GR" sz="2400" dirty="0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εξειδικευμενη</a:t>
            </a:r>
            <a:r>
              <a:rPr lang="el-GR" sz="2400" dirty="0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υποστηριξη</a:t>
            </a:r>
            <a:endParaRPr lang="el-GR" sz="2400" dirty="0">
              <a:solidFill>
                <a:srgbClr val="3B3835"/>
              </a:solidFill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el-GR" sz="2400" dirty="0" err="1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Απαραιτητη</a:t>
            </a:r>
            <a:r>
              <a:rPr lang="el-GR" sz="2400" dirty="0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 η συνεργασια </a:t>
            </a:r>
            <a:r>
              <a:rPr lang="el-GR" sz="2400" dirty="0" err="1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σχολειου</a:t>
            </a:r>
            <a:r>
              <a:rPr lang="el-GR" sz="2400" dirty="0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el-GR" sz="2400" dirty="0" err="1">
                <a:solidFill>
                  <a:srgbClr val="3B3835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οικογενειασ</a:t>
            </a:r>
            <a:endParaRPr lang="el-GR" sz="2400" dirty="0">
              <a:solidFill>
                <a:srgbClr val="3B3835"/>
              </a:solidFill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69622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C2A2AF-086A-4FC7-BEA2-31B9E4E45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Σας </a:t>
            </a:r>
            <a:r>
              <a:rPr lang="el-GR" dirty="0" err="1"/>
              <a:t>ευχαριστουμε</a:t>
            </a:r>
            <a:r>
              <a:rPr lang="el-GR" dirty="0"/>
              <a:t> για το </a:t>
            </a:r>
            <a:r>
              <a:rPr lang="el-GR" dirty="0" err="1"/>
              <a:t>ενδιαφερον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63EEDAC-904A-465F-B94C-6CB4D1229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4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5EFF01-3939-453B-AE0F-FD78C0A6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συμπτωματα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7296FB-FF5A-4760-AC67-D1DE30B80A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709530"/>
            <a:ext cx="10364451" cy="46250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1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Βασικα - πρωτογενη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απροσεξια (μη ικανοτητα διατηρησης της προσοχησ)</a:t>
            </a:r>
            <a:endParaRPr lang="el-GR" sz="1800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υπερκινητικότητα</a:t>
            </a:r>
            <a:r>
              <a:rPr lang="el-GR" sz="1800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l-GR" sz="1800" dirty="0" err="1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εντονη</a:t>
            </a:r>
            <a:r>
              <a:rPr lang="el-GR" sz="1800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κινηση</a:t>
            </a:r>
            <a:r>
              <a:rPr lang="el-GR" sz="1800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και </a:t>
            </a:r>
            <a:r>
              <a:rPr lang="el-GR" sz="1800" dirty="0" err="1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ανησυχια</a:t>
            </a:r>
            <a:r>
              <a:rPr lang="el-GR" sz="1800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Παρορμητικότητας(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αυθορμητεσ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συνεχομενεσ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κινησεισ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ενεργει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χωρις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σκεψη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l-GR" sz="1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Δευτερογενη</a:t>
            </a:r>
            <a:r>
              <a:rPr lang="el-GR" sz="1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συμπτώματα</a:t>
            </a:r>
            <a:endParaRPr lang="el-GR" sz="18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Νοητικη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αναπτυξη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Μαθησιακες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δυσκολιες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el-GR" sz="1800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Συναισθηματικες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αντιδρασεις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el-GR" sz="1800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Προβληματα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στον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υπνο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el-GR" sz="1800" dirty="0">
              <a:solidFill>
                <a:srgbClr val="3B3835"/>
              </a:solidFill>
              <a:latin typeface="Helvetica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1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D0C05E-0141-4AAE-A94C-22FE43E3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ΕΠΙΔΗΜΙΟΛΟΓΙΑ ΔΕΠ-Υ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66BA88-19F7-49E3-B67A-4F86D631EF4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3-5% του 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μαθητικου</a:t>
            </a:r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πληθυσμου</a:t>
            </a:r>
            <a:endParaRPr lang="el-GR" sz="30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4:1 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αγορια-κοριτσια</a:t>
            </a:r>
            <a:endParaRPr lang="el-GR" sz="30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30-50% 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παιδιων</a:t>
            </a:r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ΔΕΠ/Υ 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αντιμετωπιζουν</a:t>
            </a:r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προβληματα</a:t>
            </a:r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συμπεριφορας</a:t>
            </a:r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περισσοτερα</a:t>
            </a:r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30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αγορια</a:t>
            </a:r>
            <a:r>
              <a:rPr lang="el-GR" sz="30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1439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CDEF0A-0224-42F3-B285-1611BABD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Αιτιολογικοι</a:t>
            </a:r>
            <a:r>
              <a:rPr lang="el-GR" dirty="0"/>
              <a:t> </a:t>
            </a:r>
            <a:r>
              <a:rPr lang="el-GR" dirty="0" err="1"/>
              <a:t>παραγοντεσ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4FB661-4A8E-47C5-901C-51E9F5D89B6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sz="2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2 απόψεις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2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Οργανικα</a:t>
            </a:r>
            <a:r>
              <a:rPr lang="el-GR" sz="2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2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αιτια</a:t>
            </a:r>
            <a:r>
              <a:rPr lang="el-GR" sz="2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2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Βλαβη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2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εγκεφαλου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2800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- </a:t>
            </a:r>
            <a:r>
              <a:rPr lang="el-GR" sz="280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Νευροχημικες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ανωμαλίες </a:t>
            </a:r>
            <a:r>
              <a:rPr lang="el-GR" sz="2800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- 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Κληρονομικοί παράγοντες </a:t>
            </a:r>
            <a:r>
              <a:rPr lang="el-GR" sz="2800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- 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Περιβαλλοντικές τοξίνες </a:t>
            </a:r>
            <a:endParaRPr lang="el-GR" sz="2800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  <a:sym typeface="Symbol" panose="05050102010706020507" pitchFamily="18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2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Ψυχοκοινωνικο</a:t>
            </a:r>
            <a:r>
              <a:rPr lang="el-GR" sz="2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-περιβαλλοντικά αίτια: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Υπερβολικό άγχος παιδιού 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– </a:t>
            </a:r>
            <a:r>
              <a:rPr lang="el-GR" sz="2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δυσλειτουργιεσ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 στην </a:t>
            </a:r>
            <a:r>
              <a:rPr lang="el-GR" sz="2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οικογενεια</a:t>
            </a:r>
            <a:r>
              <a:rPr lang="el-GR" sz="2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 και το </a:t>
            </a:r>
            <a:r>
              <a:rPr lang="el-GR" sz="2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σχολειο</a:t>
            </a:r>
            <a:endParaRPr lang="el-GR" sz="28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1800" dirty="0">
              <a:solidFill>
                <a:srgbClr val="3B3835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1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CEEF58-3818-4F54-900F-6AC9B2235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475326"/>
          </a:xfrm>
        </p:spPr>
        <p:txBody>
          <a:bodyPr/>
          <a:lstStyle/>
          <a:p>
            <a:r>
              <a:rPr lang="el-GR" dirty="0" err="1"/>
              <a:t>διαγνωση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F648FB-30FC-44B6-9C8E-343769E2A2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l-GR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Μια </a:t>
            </a:r>
            <a:r>
              <a:rPr lang="el-GR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συνθετη</a:t>
            </a:r>
            <a:r>
              <a:rPr lang="el-GR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διαδικασία που </a:t>
            </a:r>
            <a:r>
              <a:rPr lang="el-GR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διεξαγεται</a:t>
            </a:r>
            <a:r>
              <a:rPr lang="el-GR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από </a:t>
            </a:r>
            <a:r>
              <a:rPr lang="el-GR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ειδικιούς</a:t>
            </a:r>
            <a:endParaRPr lang="el-GR" b="1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l-GR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Απαιτει</a:t>
            </a:r>
            <a:r>
              <a:rPr lang="el-GR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χρήση πολλαπλών διαγνωστικών μεθόδων: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¨"/>
              <a:tabLst>
                <a:tab pos="457200" algn="l"/>
              </a:tabLst>
            </a:pP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Κλίμακες αξιολόγησης συμπεριφοράς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¨"/>
              <a:tabLst>
                <a:tab pos="457200" algn="l"/>
              </a:tabLst>
            </a:pP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Συνέντευξη με γονείς, εκπαιδευτικό, παιδί </a:t>
            </a:r>
            <a:endParaRPr lang="el-GR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¨"/>
              <a:tabLst>
                <a:tab pos="457200" algn="l"/>
              </a:tabLst>
            </a:pP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Κλινική παρατήρηση παιδιού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¨"/>
              <a:tabLst>
                <a:tab pos="457200" algn="l"/>
              </a:tabLst>
            </a:pPr>
            <a:r>
              <a:rPr lang="el-GR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sym typeface="Symbol" panose="05050102010706020507" pitchFamily="18" charset="2"/>
              </a:rPr>
              <a:t>ι</a:t>
            </a:r>
            <a:r>
              <a:rPr lang="en-US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τρική</a:t>
            </a:r>
            <a:r>
              <a:rPr lang="en-US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εξέτ</a:t>
            </a:r>
            <a:r>
              <a:rPr lang="en-US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αση</a:t>
            </a:r>
            <a:endParaRPr lang="el-GR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¨"/>
              <a:tabLst>
                <a:tab pos="457200" algn="l"/>
              </a:tabLst>
            </a:pP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ΔΙΑΓΝΩΣΤΙΚΑ ΚΡΙΤΗΡΙΑ </a:t>
            </a:r>
            <a:r>
              <a:rPr lang="el-GR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συμφωνα</a:t>
            </a: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 το </a:t>
            </a:r>
            <a:r>
              <a:rPr lang="en-US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DSM</a:t>
            </a: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(Αμερικάνικο Διαγνωστικό Εγχειρίδιο Ψυχικών Διαταραχών) και το </a:t>
            </a:r>
            <a:r>
              <a:rPr lang="en-US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ICD</a:t>
            </a: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-10 ( Παγκόσμιος </a:t>
            </a:r>
            <a:r>
              <a:rPr lang="el-GR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Οργάν</a:t>
            </a:r>
            <a:r>
              <a:rPr lang="el-GR" dirty="0" err="1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ισμοσ</a:t>
            </a:r>
            <a:r>
              <a:rPr lang="el-GR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Υγείας-Διεθνής Ταξινόμηση Νόσων) </a:t>
            </a:r>
          </a:p>
        </p:txBody>
      </p:sp>
    </p:spTree>
    <p:extLst>
      <p:ext uri="{BB962C8B-B14F-4D97-AF65-F5344CB8AC3E}">
        <p14:creationId xmlns:p14="http://schemas.microsoft.com/office/powerpoint/2010/main" val="181966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D39E5B-CE7C-40C2-AEC3-A24B19CA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Τυποι</a:t>
            </a:r>
            <a:r>
              <a:rPr lang="el-GR" dirty="0"/>
              <a:t> </a:t>
            </a:r>
            <a:r>
              <a:rPr lang="el-GR" dirty="0" err="1"/>
              <a:t>δεπ</a:t>
            </a:r>
            <a:r>
              <a:rPr lang="el-GR" dirty="0"/>
              <a:t>-υ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75B25C-FD93-4283-8A03-5821E31076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ΤΥΠΟΙ ΔΕΠ/Υ Σύμφωνα με το </a:t>
            </a:r>
            <a:r>
              <a:rPr lang="en-US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DSM</a:t>
            </a: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έχουμε 3 </a:t>
            </a:r>
            <a:r>
              <a:rPr lang="el-GR" sz="25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υποτύπους</a:t>
            </a: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ΔΕΠ/Υ με </a:t>
            </a:r>
            <a:r>
              <a:rPr lang="el-GR" sz="25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προεξάρχοντα</a:t>
            </a: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τον </a:t>
            </a:r>
            <a:r>
              <a:rPr lang="el-GR" sz="2500" i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Απρόσεχτο Τύπο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ΔΕΠ/Υ με </a:t>
            </a:r>
            <a:r>
              <a:rPr lang="el-GR" sz="25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προεξάρχοντα</a:t>
            </a: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τον </a:t>
            </a:r>
            <a:r>
              <a:rPr lang="el-GR" sz="2500" i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Υπερκινητικό- Παρορμητικό Τύπο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ΔΕΠ/Υ </a:t>
            </a:r>
            <a:r>
              <a:rPr lang="en-US" sz="2500" i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Συνδυ</a:t>
            </a:r>
            <a:r>
              <a:rPr lang="en-US" sz="2500" i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ασμένος Τύπος </a:t>
            </a:r>
            <a:endParaRPr lang="en-US" sz="2500" i="1" dirty="0"/>
          </a:p>
        </p:txBody>
      </p:sp>
    </p:spTree>
    <p:extLst>
      <p:ext uri="{BB962C8B-B14F-4D97-AF65-F5344CB8AC3E}">
        <p14:creationId xmlns:p14="http://schemas.microsoft.com/office/powerpoint/2010/main" val="61670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4D60B3-A592-48F9-AB5D-1DE4B6162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Εικονα</a:t>
            </a:r>
            <a:r>
              <a:rPr lang="el-GR" dirty="0"/>
              <a:t> </a:t>
            </a:r>
            <a:r>
              <a:rPr lang="el-GR" dirty="0" err="1"/>
              <a:t>δεπ</a:t>
            </a:r>
            <a:r>
              <a:rPr lang="el-GR" dirty="0"/>
              <a:t>-υ </a:t>
            </a:r>
            <a:r>
              <a:rPr lang="el-GR" dirty="0" err="1"/>
              <a:t>αναλογα</a:t>
            </a:r>
            <a:r>
              <a:rPr lang="el-GR" dirty="0"/>
              <a:t> με </a:t>
            </a:r>
            <a:r>
              <a:rPr lang="el-GR" dirty="0" err="1"/>
              <a:t>ηλικια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E11FD3-160F-4A98-9244-A08C02955C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1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Βρεφοσ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Δυσκολο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και με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αυξημενη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δραστηριότητα βρέφος</a:t>
            </a:r>
          </a:p>
          <a:p>
            <a:r>
              <a:rPr lang="el-GR" sz="1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Νηπιο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Παρορμητικό,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ανυπακουο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με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αυξημενη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κινητικοτητα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l-GR" sz="1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Παιδί σχολικής ηλικίας: 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Αυξημένα προβλήματα και δυσκολίες στο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σχολειο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τις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διαπροσωπικεσ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σχεσεις</a:t>
            </a:r>
            <a:endParaRPr lang="el-GR" sz="1800" dirty="0">
              <a:solidFill>
                <a:srgbClr val="3B3835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b="1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εφηβο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:υποχωρούν τα συμπτώματα </a:t>
            </a:r>
            <a:r>
              <a:rPr lang="el-GR" sz="1800" dirty="0" err="1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υπερκινητικότητας-παρορμητικοτητας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αλλά απροσεξία και δευτερογενή προβλήματα παραμένουν και εντείνονται</a:t>
            </a:r>
          </a:p>
          <a:p>
            <a:r>
              <a:rPr lang="el-GR" sz="1800" b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ενήλικες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αντικοινωνική συμπεριφορά </a:t>
            </a:r>
            <a:r>
              <a:rPr lang="el-GR" sz="1800" dirty="0">
                <a:solidFill>
                  <a:srgbClr val="3B383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ή/</a:t>
            </a:r>
            <a:r>
              <a:rPr lang="el-GR" sz="1800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ψυχιατρικά προβλήματα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72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C67E79-DB8F-40D3-9C87-08EE2E72E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800" b="1" i="1" dirty="0">
                <a:solidFill>
                  <a:srgbClr val="3B38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ΑΝΤΙΜΕΤΩΠΙΣΗ ΔΕΠ-Υ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76126BB-2972-4301-9F9A-9197199E0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276"/>
      </p:ext>
    </p:extLst>
  </p:cSld>
  <p:clrMapOvr>
    <a:masterClrMapping/>
  </p:clrMapOvr>
</p:sld>
</file>

<file path=ppt/theme/theme1.xml><?xml version="1.0" encoding="utf-8"?>
<a:theme xmlns:a="http://schemas.openxmlformats.org/drawingml/2006/main" name="Σταγονίδιο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TM04033925[[fn=Σταγονίδιο]]</Template>
  <TotalTime>590</TotalTime>
  <Words>809</Words>
  <Application>Microsoft Office PowerPoint</Application>
  <PresentationFormat>Ευρεία οθόνη</PresentationFormat>
  <Paragraphs>119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30" baseType="lpstr">
      <vt:lpstr>Arial</vt:lpstr>
      <vt:lpstr>Calibri</vt:lpstr>
      <vt:lpstr>Helvetica</vt:lpstr>
      <vt:lpstr>Symbol</vt:lpstr>
      <vt:lpstr>Tw Cen MT</vt:lpstr>
      <vt:lpstr>Tw Cen MT Condensed Extra Bold</vt:lpstr>
      <vt:lpstr>Wingdings</vt:lpstr>
      <vt:lpstr>Σταγονίδιο</vt:lpstr>
      <vt:lpstr>ΔΙΑΤΑΡΑΧΗ ΕΛΛΕΙΜΜΑΤΙΚΗΣ ΠΡΟΣΟΧΗΣ (ΔΕΠ) ΚΑΙ ΥΠΕΡΚΙΝΗΤΙΚΟΤΗΤΑΣ (ΔΕΠ-Υ)</vt:lpstr>
      <vt:lpstr>ΟΡΙΣΜΟς</vt:lpstr>
      <vt:lpstr>συμπτωματα</vt:lpstr>
      <vt:lpstr>ΕΠΙΔΗΜΙΟΛΟΓΙΑ ΔΕΠ-Υ</vt:lpstr>
      <vt:lpstr>Αιτιολογικοι παραγοντεσ</vt:lpstr>
      <vt:lpstr>διαγνωση</vt:lpstr>
      <vt:lpstr>Τυποι δεπ-υ</vt:lpstr>
      <vt:lpstr>Εικονα δεπ-υ αναλογα με ηλικια</vt:lpstr>
      <vt:lpstr>ΑΝΤΙΜΕΤΩΠΙΣΗ ΔΕΠ-Υ</vt:lpstr>
      <vt:lpstr>Θεραπευτική προσέγγιση</vt:lpstr>
      <vt:lpstr>Τροποποιηση της συμπεριφορας</vt:lpstr>
      <vt:lpstr>Συναισθηματική στήριξη</vt:lpstr>
      <vt:lpstr> Συμβουλευτική και εκπαίδευση γονέων : </vt:lpstr>
      <vt:lpstr> Ψυχοκινητική εκπαίδευση:</vt:lpstr>
      <vt:lpstr>Ο ρολοσ του σχολειου</vt:lpstr>
      <vt:lpstr>Πρακτικεσ οδηγιεσ για βελτιωση μελετησ</vt:lpstr>
      <vt:lpstr>Πρακτικεσ οδηγιεσ για βελτιωση μελετησ</vt:lpstr>
      <vt:lpstr>Πρακτικεσ οδηγιεσ για βελτιωση μελετησ</vt:lpstr>
      <vt:lpstr>Κρισιμα σημεια!!</vt:lpstr>
      <vt:lpstr>Μια εικονα για τη δεπ-υ….</vt:lpstr>
      <vt:lpstr>Εν κατακλειδι</vt:lpstr>
      <vt:lpstr>Σας ευχαριστουμε για το ενδιαφερον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ΔΙΑΤΑΡΑΧΗ ΕΛΛΕΙΜΜΑΤΙΚΗΣ ΠΡΟΣΟΧΗΣ (ΔΕΠ) ΚΑΙ ΥΠΕΡΚΙΝΗΤΙΚΟΤΗΤΑΣ</dc:title>
  <dc:creator>Dora</dc:creator>
  <cp:lastModifiedBy>Dora</cp:lastModifiedBy>
  <cp:revision>31</cp:revision>
  <dcterms:created xsi:type="dcterms:W3CDTF">2021-03-25T09:31:52Z</dcterms:created>
  <dcterms:modified xsi:type="dcterms:W3CDTF">2021-04-01T08:43:02Z</dcterms:modified>
</cp:coreProperties>
</file>