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1.xml" ContentType="application/inkml+xml"/>
  <Override PartName="/ppt/ink/ink2.xml" ContentType="application/inkml+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 id="269" r:id="rId16"/>
    <p:sldId id="270"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8.xml.rels><?xml version="1.0" encoding="UTF-8" standalone="yes"?>
<Relationships xmlns="http://schemas.openxmlformats.org/package/2006/relationships"><Relationship Id="rId2" Type="http://schemas.openxmlformats.org/officeDocument/2006/relationships/hyperlink" Target="file:///C:\Users\user\Downloads\22-0032_Technologia_A-EPAL_Vivlio-Mathiti.pdf" TargetMode="External"/><Relationship Id="rId1" Type="http://schemas.openxmlformats.org/officeDocument/2006/relationships/hyperlink" Target="https://hraklis58.wixsite.com/texn-g-gimnasiou" TargetMode="External"/></Relationships>
</file>

<file path=ppt/diagrams/_rels/drawing8.xml.rels><?xml version="1.0" encoding="UTF-8" standalone="yes"?>
<Relationships xmlns="http://schemas.openxmlformats.org/package/2006/relationships"><Relationship Id="rId2" Type="http://schemas.openxmlformats.org/officeDocument/2006/relationships/hyperlink" Target="file:///C:\Users\user\Downloads\22-0032_Technologia_A-EPAL_Vivlio-Mathiti.pdf" TargetMode="External"/><Relationship Id="rId1" Type="http://schemas.openxmlformats.org/officeDocument/2006/relationships/hyperlink" Target="https://hraklis58.wixsite.com/texn-g-gimnasio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FB8D87-C5DF-44AD-B68D-AA8372BAA1F8}"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F439180C-3B6E-4343-9B45-76167899DFAD}">
      <dgm:prSet/>
      <dgm:spPr/>
      <dgm:t>
        <a:bodyPr/>
        <a:lstStyle/>
        <a:p>
          <a:r>
            <a:rPr lang="el-GR"/>
            <a:t>Το φαινόμενο του σχολικού εκφοβισμού έχει αρχίσει από τις αρχές της δεκαετίας του 2000, να γίνεται αντικείμενο προσοχής, συζήτησης και μελέτης στην Ελλάδα και αναγνωρίζεται ως κοινωνικό πρόβλημα.</a:t>
          </a:r>
          <a:endParaRPr lang="en-US"/>
        </a:p>
      </dgm:t>
    </dgm:pt>
    <dgm:pt modelId="{163A2741-8930-4F03-A708-CA1F71959F21}" type="parTrans" cxnId="{0D1679F2-C83D-4CF0-B0F9-E6F6715D9770}">
      <dgm:prSet/>
      <dgm:spPr/>
      <dgm:t>
        <a:bodyPr/>
        <a:lstStyle/>
        <a:p>
          <a:endParaRPr lang="en-US"/>
        </a:p>
      </dgm:t>
    </dgm:pt>
    <dgm:pt modelId="{858BEE5F-47AF-4649-8D06-BB2A4A00CEEA}" type="sibTrans" cxnId="{0D1679F2-C83D-4CF0-B0F9-E6F6715D9770}">
      <dgm:prSet/>
      <dgm:spPr/>
      <dgm:t>
        <a:bodyPr/>
        <a:lstStyle/>
        <a:p>
          <a:endParaRPr lang="en-US"/>
        </a:p>
      </dgm:t>
    </dgm:pt>
    <dgm:pt modelId="{F8FA2CA1-8637-45B6-A7C5-E7CBF1AA68F4}">
      <dgm:prSet/>
      <dgm:spPr/>
      <dgm:t>
        <a:bodyPr/>
        <a:lstStyle/>
        <a:p>
          <a:r>
            <a:rPr lang="el-GR"/>
            <a:t>Ο σχολικός εκφοβισμός αποτελεί ένα σοβαρό κοινωνικό πρόβλημα που ταλαιπωρεί πολλά παιδιά, γονείς, το σχολείο, αλλά και την κοινωνία.</a:t>
          </a:r>
          <a:endParaRPr lang="en-US"/>
        </a:p>
      </dgm:t>
    </dgm:pt>
    <dgm:pt modelId="{9B152016-C875-47BB-B128-426F85DB6349}" type="parTrans" cxnId="{CE78A341-E4F2-4267-A501-D82305731C0C}">
      <dgm:prSet/>
      <dgm:spPr/>
      <dgm:t>
        <a:bodyPr/>
        <a:lstStyle/>
        <a:p>
          <a:endParaRPr lang="en-US"/>
        </a:p>
      </dgm:t>
    </dgm:pt>
    <dgm:pt modelId="{E5EE0FD5-6437-4A93-B94F-DE16AFFAF25C}" type="sibTrans" cxnId="{CE78A341-E4F2-4267-A501-D82305731C0C}">
      <dgm:prSet/>
      <dgm:spPr/>
      <dgm:t>
        <a:bodyPr/>
        <a:lstStyle/>
        <a:p>
          <a:endParaRPr lang="en-US"/>
        </a:p>
      </dgm:t>
    </dgm:pt>
    <dgm:pt modelId="{DE53F61A-5CE5-4CBF-919A-357EB011505D}" type="pres">
      <dgm:prSet presAssocID="{D2FB8D87-C5DF-44AD-B68D-AA8372BAA1F8}" presName="hierChild1" presStyleCnt="0">
        <dgm:presLayoutVars>
          <dgm:chPref val="1"/>
          <dgm:dir/>
          <dgm:animOne val="branch"/>
          <dgm:animLvl val="lvl"/>
          <dgm:resizeHandles/>
        </dgm:presLayoutVars>
      </dgm:prSet>
      <dgm:spPr/>
    </dgm:pt>
    <dgm:pt modelId="{30CDFEA4-257F-4941-ABE6-E109D508FD27}" type="pres">
      <dgm:prSet presAssocID="{F439180C-3B6E-4343-9B45-76167899DFAD}" presName="hierRoot1" presStyleCnt="0"/>
      <dgm:spPr/>
    </dgm:pt>
    <dgm:pt modelId="{6285F34E-7E61-4EFC-A66F-8DC6499EBB02}" type="pres">
      <dgm:prSet presAssocID="{F439180C-3B6E-4343-9B45-76167899DFAD}" presName="composite" presStyleCnt="0"/>
      <dgm:spPr/>
    </dgm:pt>
    <dgm:pt modelId="{4337F3CE-59B6-4CFC-AAE4-066FF55F1697}" type="pres">
      <dgm:prSet presAssocID="{F439180C-3B6E-4343-9B45-76167899DFAD}" presName="background" presStyleLbl="node0" presStyleIdx="0" presStyleCnt="2"/>
      <dgm:spPr/>
    </dgm:pt>
    <dgm:pt modelId="{23B0D055-91ED-48FC-9032-A0EBFBC1F2A3}" type="pres">
      <dgm:prSet presAssocID="{F439180C-3B6E-4343-9B45-76167899DFAD}" presName="text" presStyleLbl="fgAcc0" presStyleIdx="0" presStyleCnt="2">
        <dgm:presLayoutVars>
          <dgm:chPref val="3"/>
        </dgm:presLayoutVars>
      </dgm:prSet>
      <dgm:spPr/>
    </dgm:pt>
    <dgm:pt modelId="{677D9A7D-AD3D-44EE-8081-8BBDED016F39}" type="pres">
      <dgm:prSet presAssocID="{F439180C-3B6E-4343-9B45-76167899DFAD}" presName="hierChild2" presStyleCnt="0"/>
      <dgm:spPr/>
    </dgm:pt>
    <dgm:pt modelId="{7BB3AECE-37ED-46A0-980C-D49F96D39CE1}" type="pres">
      <dgm:prSet presAssocID="{F8FA2CA1-8637-45B6-A7C5-E7CBF1AA68F4}" presName="hierRoot1" presStyleCnt="0"/>
      <dgm:spPr/>
    </dgm:pt>
    <dgm:pt modelId="{3C31F161-9282-454C-9B39-0406E278AB68}" type="pres">
      <dgm:prSet presAssocID="{F8FA2CA1-8637-45B6-A7C5-E7CBF1AA68F4}" presName="composite" presStyleCnt="0"/>
      <dgm:spPr/>
    </dgm:pt>
    <dgm:pt modelId="{7BE5D368-4F4A-4386-9517-5EB26E418DFF}" type="pres">
      <dgm:prSet presAssocID="{F8FA2CA1-8637-45B6-A7C5-E7CBF1AA68F4}" presName="background" presStyleLbl="node0" presStyleIdx="1" presStyleCnt="2"/>
      <dgm:spPr/>
    </dgm:pt>
    <dgm:pt modelId="{94DAEF58-096F-4766-AF54-D52112B6889B}" type="pres">
      <dgm:prSet presAssocID="{F8FA2CA1-8637-45B6-A7C5-E7CBF1AA68F4}" presName="text" presStyleLbl="fgAcc0" presStyleIdx="1" presStyleCnt="2">
        <dgm:presLayoutVars>
          <dgm:chPref val="3"/>
        </dgm:presLayoutVars>
      </dgm:prSet>
      <dgm:spPr/>
    </dgm:pt>
    <dgm:pt modelId="{7AE97AAE-3187-450D-9002-99D26BA74F9C}" type="pres">
      <dgm:prSet presAssocID="{F8FA2CA1-8637-45B6-A7C5-E7CBF1AA68F4}" presName="hierChild2" presStyleCnt="0"/>
      <dgm:spPr/>
    </dgm:pt>
  </dgm:ptLst>
  <dgm:cxnLst>
    <dgm:cxn modelId="{CE78A341-E4F2-4267-A501-D82305731C0C}" srcId="{D2FB8D87-C5DF-44AD-B68D-AA8372BAA1F8}" destId="{F8FA2CA1-8637-45B6-A7C5-E7CBF1AA68F4}" srcOrd="1" destOrd="0" parTransId="{9B152016-C875-47BB-B128-426F85DB6349}" sibTransId="{E5EE0FD5-6437-4A93-B94F-DE16AFFAF25C}"/>
    <dgm:cxn modelId="{EB35EE43-D9A1-4867-A0C6-40052FD9043E}" type="presOf" srcId="{D2FB8D87-C5DF-44AD-B68D-AA8372BAA1F8}" destId="{DE53F61A-5CE5-4CBF-919A-357EB011505D}" srcOrd="0" destOrd="0" presId="urn:microsoft.com/office/officeart/2005/8/layout/hierarchy1"/>
    <dgm:cxn modelId="{B4AEFE4F-DA18-4728-B111-C3896B932743}" type="presOf" srcId="{F8FA2CA1-8637-45B6-A7C5-E7CBF1AA68F4}" destId="{94DAEF58-096F-4766-AF54-D52112B6889B}" srcOrd="0" destOrd="0" presId="urn:microsoft.com/office/officeart/2005/8/layout/hierarchy1"/>
    <dgm:cxn modelId="{6F811E7A-AC71-498C-9EF9-BE43798A1749}" type="presOf" srcId="{F439180C-3B6E-4343-9B45-76167899DFAD}" destId="{23B0D055-91ED-48FC-9032-A0EBFBC1F2A3}" srcOrd="0" destOrd="0" presId="urn:microsoft.com/office/officeart/2005/8/layout/hierarchy1"/>
    <dgm:cxn modelId="{0D1679F2-C83D-4CF0-B0F9-E6F6715D9770}" srcId="{D2FB8D87-C5DF-44AD-B68D-AA8372BAA1F8}" destId="{F439180C-3B6E-4343-9B45-76167899DFAD}" srcOrd="0" destOrd="0" parTransId="{163A2741-8930-4F03-A708-CA1F71959F21}" sibTransId="{858BEE5F-47AF-4649-8D06-BB2A4A00CEEA}"/>
    <dgm:cxn modelId="{43BBB69F-ED5C-4B51-8F74-241DE56F8BA8}" type="presParOf" srcId="{DE53F61A-5CE5-4CBF-919A-357EB011505D}" destId="{30CDFEA4-257F-4941-ABE6-E109D508FD27}" srcOrd="0" destOrd="0" presId="urn:microsoft.com/office/officeart/2005/8/layout/hierarchy1"/>
    <dgm:cxn modelId="{64BB2D89-F410-48F3-A079-013B5CA4DAC7}" type="presParOf" srcId="{30CDFEA4-257F-4941-ABE6-E109D508FD27}" destId="{6285F34E-7E61-4EFC-A66F-8DC6499EBB02}" srcOrd="0" destOrd="0" presId="urn:microsoft.com/office/officeart/2005/8/layout/hierarchy1"/>
    <dgm:cxn modelId="{753888FB-B796-46D1-9AAC-E73B63F49CE2}" type="presParOf" srcId="{6285F34E-7E61-4EFC-A66F-8DC6499EBB02}" destId="{4337F3CE-59B6-4CFC-AAE4-066FF55F1697}" srcOrd="0" destOrd="0" presId="urn:microsoft.com/office/officeart/2005/8/layout/hierarchy1"/>
    <dgm:cxn modelId="{1F355C61-11EE-4301-A4DB-83D7B45A3928}" type="presParOf" srcId="{6285F34E-7E61-4EFC-A66F-8DC6499EBB02}" destId="{23B0D055-91ED-48FC-9032-A0EBFBC1F2A3}" srcOrd="1" destOrd="0" presId="urn:microsoft.com/office/officeart/2005/8/layout/hierarchy1"/>
    <dgm:cxn modelId="{0EDC0DCB-E630-48ED-820B-0CDA51BFC3D1}" type="presParOf" srcId="{30CDFEA4-257F-4941-ABE6-E109D508FD27}" destId="{677D9A7D-AD3D-44EE-8081-8BBDED016F39}" srcOrd="1" destOrd="0" presId="urn:microsoft.com/office/officeart/2005/8/layout/hierarchy1"/>
    <dgm:cxn modelId="{53DCDD02-103D-4DC1-AF1B-1D584C9C9F2C}" type="presParOf" srcId="{DE53F61A-5CE5-4CBF-919A-357EB011505D}" destId="{7BB3AECE-37ED-46A0-980C-D49F96D39CE1}" srcOrd="1" destOrd="0" presId="urn:microsoft.com/office/officeart/2005/8/layout/hierarchy1"/>
    <dgm:cxn modelId="{462FB5AC-EFBE-4F17-970D-CEB1253BDA5A}" type="presParOf" srcId="{7BB3AECE-37ED-46A0-980C-D49F96D39CE1}" destId="{3C31F161-9282-454C-9B39-0406E278AB68}" srcOrd="0" destOrd="0" presId="urn:microsoft.com/office/officeart/2005/8/layout/hierarchy1"/>
    <dgm:cxn modelId="{C018732E-303E-4065-B648-E61FDF8000CB}" type="presParOf" srcId="{3C31F161-9282-454C-9B39-0406E278AB68}" destId="{7BE5D368-4F4A-4386-9517-5EB26E418DFF}" srcOrd="0" destOrd="0" presId="urn:microsoft.com/office/officeart/2005/8/layout/hierarchy1"/>
    <dgm:cxn modelId="{E37612F7-8A70-4A41-AA14-A47CD287150B}" type="presParOf" srcId="{3C31F161-9282-454C-9B39-0406E278AB68}" destId="{94DAEF58-096F-4766-AF54-D52112B6889B}" srcOrd="1" destOrd="0" presId="urn:microsoft.com/office/officeart/2005/8/layout/hierarchy1"/>
    <dgm:cxn modelId="{923A95F1-3CCF-4E5F-9240-6F5680E013C2}" type="presParOf" srcId="{7BB3AECE-37ED-46A0-980C-D49F96D39CE1}" destId="{7AE97AAE-3187-450D-9002-99D26BA74F9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A16789-AE76-4E09-9791-C4E63F60324E}"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F2EF227B-6D9E-47C3-929F-F7731A79B02B}">
      <dgm:prSet/>
      <dgm:spPr/>
      <dgm:t>
        <a:bodyPr/>
        <a:lstStyle/>
        <a:p>
          <a:r>
            <a:rPr lang="el-GR"/>
            <a:t>Σκοπός της παρούσας έρευνας είναι να αναδειχτεί το θέμα του σχολικού εκφοβισμού.</a:t>
          </a:r>
          <a:endParaRPr lang="en-US"/>
        </a:p>
      </dgm:t>
    </dgm:pt>
    <dgm:pt modelId="{696E47CB-7288-4924-ABDE-6124859C4ED3}" type="parTrans" cxnId="{27EE3698-CFAE-4D78-A54A-B024BB426FBE}">
      <dgm:prSet/>
      <dgm:spPr/>
      <dgm:t>
        <a:bodyPr/>
        <a:lstStyle/>
        <a:p>
          <a:endParaRPr lang="en-US"/>
        </a:p>
      </dgm:t>
    </dgm:pt>
    <dgm:pt modelId="{5AA48458-90C2-4B9D-BE51-54C8132CECE0}" type="sibTrans" cxnId="{27EE3698-CFAE-4D78-A54A-B024BB426FBE}">
      <dgm:prSet/>
      <dgm:spPr/>
      <dgm:t>
        <a:bodyPr/>
        <a:lstStyle/>
        <a:p>
          <a:endParaRPr lang="en-US"/>
        </a:p>
      </dgm:t>
    </dgm:pt>
    <dgm:pt modelId="{F3D4843C-0C11-432F-881B-2A82C8168F8D}">
      <dgm:prSet/>
      <dgm:spPr/>
      <dgm:t>
        <a:bodyPr/>
        <a:lstStyle/>
        <a:p>
          <a:r>
            <a:rPr lang="el-GR"/>
            <a:t>Να διερευνηθούν οι απόψεις των μαθητών αναφορικά με το θέμα του σχολικού εκφοβισμού</a:t>
          </a:r>
          <a:endParaRPr lang="en-US"/>
        </a:p>
      </dgm:t>
    </dgm:pt>
    <dgm:pt modelId="{94F774CC-293E-4401-9D05-4F7B4F60F9B5}" type="parTrans" cxnId="{2BBDAA26-09BB-4CB1-864C-288E33867CE1}">
      <dgm:prSet/>
      <dgm:spPr/>
      <dgm:t>
        <a:bodyPr/>
        <a:lstStyle/>
        <a:p>
          <a:endParaRPr lang="en-US"/>
        </a:p>
      </dgm:t>
    </dgm:pt>
    <dgm:pt modelId="{0143C26E-C399-439E-9853-44CF05DE0430}" type="sibTrans" cxnId="{2BBDAA26-09BB-4CB1-864C-288E33867CE1}">
      <dgm:prSet/>
      <dgm:spPr/>
      <dgm:t>
        <a:bodyPr/>
        <a:lstStyle/>
        <a:p>
          <a:endParaRPr lang="en-US"/>
        </a:p>
      </dgm:t>
    </dgm:pt>
    <dgm:pt modelId="{54C2E24F-A754-463B-AE17-38F209633B59}">
      <dgm:prSet/>
      <dgm:spPr/>
      <dgm:t>
        <a:bodyPr/>
        <a:lstStyle/>
        <a:p>
          <a:r>
            <a:rPr lang="el-GR"/>
            <a:t>Να καταγραφούν οι μορφές του σχολικού εκφοβισμού</a:t>
          </a:r>
          <a:endParaRPr lang="en-US"/>
        </a:p>
      </dgm:t>
    </dgm:pt>
    <dgm:pt modelId="{B51A677D-63AB-4B57-8999-53DBC9F6B56B}" type="parTrans" cxnId="{65D2F317-7819-4620-B937-26CC6D35A3E2}">
      <dgm:prSet/>
      <dgm:spPr/>
      <dgm:t>
        <a:bodyPr/>
        <a:lstStyle/>
        <a:p>
          <a:endParaRPr lang="en-US"/>
        </a:p>
      </dgm:t>
    </dgm:pt>
    <dgm:pt modelId="{29FC3D0E-B41C-4A6B-9BAE-66FFA86AF913}" type="sibTrans" cxnId="{65D2F317-7819-4620-B937-26CC6D35A3E2}">
      <dgm:prSet/>
      <dgm:spPr/>
      <dgm:t>
        <a:bodyPr/>
        <a:lstStyle/>
        <a:p>
          <a:endParaRPr lang="en-US"/>
        </a:p>
      </dgm:t>
    </dgm:pt>
    <dgm:pt modelId="{7400C7A7-8BB4-462C-BF8C-155D65A2FA66}">
      <dgm:prSet/>
      <dgm:spPr/>
      <dgm:t>
        <a:bodyPr/>
        <a:lstStyle/>
        <a:p>
          <a:r>
            <a:rPr lang="el-GR"/>
            <a:t>Να δούμε αν κάποιος έχει πέσει θύμα εκφοβισμού, αν υπήρξε μάρτυρας εκφοβισμού, ποια ήταν η αντίδραση και ποια τα συναισθήματα</a:t>
          </a:r>
          <a:endParaRPr lang="en-US"/>
        </a:p>
      </dgm:t>
    </dgm:pt>
    <dgm:pt modelId="{3C115A8C-B7AC-4A54-8E92-EA815FA26DD5}" type="parTrans" cxnId="{3DE88D0B-4F9F-4A40-A35B-6123439494BE}">
      <dgm:prSet/>
      <dgm:spPr/>
      <dgm:t>
        <a:bodyPr/>
        <a:lstStyle/>
        <a:p>
          <a:endParaRPr lang="en-US"/>
        </a:p>
      </dgm:t>
    </dgm:pt>
    <dgm:pt modelId="{92639735-B787-4DDC-AB4F-A76598501E81}" type="sibTrans" cxnId="{3DE88D0B-4F9F-4A40-A35B-6123439494BE}">
      <dgm:prSet/>
      <dgm:spPr/>
      <dgm:t>
        <a:bodyPr/>
        <a:lstStyle/>
        <a:p>
          <a:endParaRPr lang="en-US"/>
        </a:p>
      </dgm:t>
    </dgm:pt>
    <dgm:pt modelId="{A10A0C2E-D11D-4C76-81A8-92C245306C51}">
      <dgm:prSet/>
      <dgm:spPr/>
      <dgm:t>
        <a:bodyPr/>
        <a:lstStyle/>
        <a:p>
          <a:r>
            <a:rPr lang="el-GR"/>
            <a:t>Να καταγραφούν οι απόψεις των μαθητών και οι προτάσεις τους για την αντιμετώπιση του σχολικού εκφοβισμού</a:t>
          </a:r>
          <a:endParaRPr lang="en-US"/>
        </a:p>
      </dgm:t>
    </dgm:pt>
    <dgm:pt modelId="{633474E1-D795-4E36-98E9-66E293AEDF66}" type="parTrans" cxnId="{56E95C31-F3AA-4400-A8D1-A9F52B66C421}">
      <dgm:prSet/>
      <dgm:spPr/>
      <dgm:t>
        <a:bodyPr/>
        <a:lstStyle/>
        <a:p>
          <a:endParaRPr lang="en-US"/>
        </a:p>
      </dgm:t>
    </dgm:pt>
    <dgm:pt modelId="{6A0C0BC7-92EC-4DFA-8C65-AD62CFD920E0}" type="sibTrans" cxnId="{56E95C31-F3AA-4400-A8D1-A9F52B66C421}">
      <dgm:prSet/>
      <dgm:spPr/>
      <dgm:t>
        <a:bodyPr/>
        <a:lstStyle/>
        <a:p>
          <a:endParaRPr lang="en-US"/>
        </a:p>
      </dgm:t>
    </dgm:pt>
    <dgm:pt modelId="{7FA6A595-2220-4412-944A-D7F7BF4E25B3}" type="pres">
      <dgm:prSet presAssocID="{61A16789-AE76-4E09-9791-C4E63F60324E}" presName="outerComposite" presStyleCnt="0">
        <dgm:presLayoutVars>
          <dgm:chMax val="5"/>
          <dgm:dir/>
          <dgm:resizeHandles val="exact"/>
        </dgm:presLayoutVars>
      </dgm:prSet>
      <dgm:spPr/>
    </dgm:pt>
    <dgm:pt modelId="{AF3953D1-349E-49D4-B455-FD17DFA4CBED}" type="pres">
      <dgm:prSet presAssocID="{61A16789-AE76-4E09-9791-C4E63F60324E}" presName="dummyMaxCanvas" presStyleCnt="0">
        <dgm:presLayoutVars/>
      </dgm:prSet>
      <dgm:spPr/>
    </dgm:pt>
    <dgm:pt modelId="{391141A9-479D-4B8C-BBE6-C6EF0B2947AF}" type="pres">
      <dgm:prSet presAssocID="{61A16789-AE76-4E09-9791-C4E63F60324E}" presName="FiveNodes_1" presStyleLbl="node1" presStyleIdx="0" presStyleCnt="5">
        <dgm:presLayoutVars>
          <dgm:bulletEnabled val="1"/>
        </dgm:presLayoutVars>
      </dgm:prSet>
      <dgm:spPr/>
    </dgm:pt>
    <dgm:pt modelId="{3B621233-F96A-4EE4-B7D1-F58EEFAB9197}" type="pres">
      <dgm:prSet presAssocID="{61A16789-AE76-4E09-9791-C4E63F60324E}" presName="FiveNodes_2" presStyleLbl="node1" presStyleIdx="1" presStyleCnt="5">
        <dgm:presLayoutVars>
          <dgm:bulletEnabled val="1"/>
        </dgm:presLayoutVars>
      </dgm:prSet>
      <dgm:spPr/>
    </dgm:pt>
    <dgm:pt modelId="{314F7573-BCD8-4412-8270-DA3BF9500B43}" type="pres">
      <dgm:prSet presAssocID="{61A16789-AE76-4E09-9791-C4E63F60324E}" presName="FiveNodes_3" presStyleLbl="node1" presStyleIdx="2" presStyleCnt="5">
        <dgm:presLayoutVars>
          <dgm:bulletEnabled val="1"/>
        </dgm:presLayoutVars>
      </dgm:prSet>
      <dgm:spPr/>
    </dgm:pt>
    <dgm:pt modelId="{0DA63501-E725-48C8-88CD-8C3CD59AE777}" type="pres">
      <dgm:prSet presAssocID="{61A16789-AE76-4E09-9791-C4E63F60324E}" presName="FiveNodes_4" presStyleLbl="node1" presStyleIdx="3" presStyleCnt="5">
        <dgm:presLayoutVars>
          <dgm:bulletEnabled val="1"/>
        </dgm:presLayoutVars>
      </dgm:prSet>
      <dgm:spPr/>
    </dgm:pt>
    <dgm:pt modelId="{D8F9BD75-3674-426D-A88C-FCC236EDBDB1}" type="pres">
      <dgm:prSet presAssocID="{61A16789-AE76-4E09-9791-C4E63F60324E}" presName="FiveNodes_5" presStyleLbl="node1" presStyleIdx="4" presStyleCnt="5">
        <dgm:presLayoutVars>
          <dgm:bulletEnabled val="1"/>
        </dgm:presLayoutVars>
      </dgm:prSet>
      <dgm:spPr/>
    </dgm:pt>
    <dgm:pt modelId="{2AE6DAE1-B106-4C5F-99BF-E69D042F3F14}" type="pres">
      <dgm:prSet presAssocID="{61A16789-AE76-4E09-9791-C4E63F60324E}" presName="FiveConn_1-2" presStyleLbl="fgAccFollowNode1" presStyleIdx="0" presStyleCnt="4">
        <dgm:presLayoutVars>
          <dgm:bulletEnabled val="1"/>
        </dgm:presLayoutVars>
      </dgm:prSet>
      <dgm:spPr/>
    </dgm:pt>
    <dgm:pt modelId="{30C06B7C-8CA6-4AFC-8D59-EB14B0049B39}" type="pres">
      <dgm:prSet presAssocID="{61A16789-AE76-4E09-9791-C4E63F60324E}" presName="FiveConn_2-3" presStyleLbl="fgAccFollowNode1" presStyleIdx="1" presStyleCnt="4">
        <dgm:presLayoutVars>
          <dgm:bulletEnabled val="1"/>
        </dgm:presLayoutVars>
      </dgm:prSet>
      <dgm:spPr/>
    </dgm:pt>
    <dgm:pt modelId="{D65D30FB-E970-4F66-9C22-732373DA62C0}" type="pres">
      <dgm:prSet presAssocID="{61A16789-AE76-4E09-9791-C4E63F60324E}" presName="FiveConn_3-4" presStyleLbl="fgAccFollowNode1" presStyleIdx="2" presStyleCnt="4">
        <dgm:presLayoutVars>
          <dgm:bulletEnabled val="1"/>
        </dgm:presLayoutVars>
      </dgm:prSet>
      <dgm:spPr/>
    </dgm:pt>
    <dgm:pt modelId="{C12C2767-219D-402A-B6E1-CB0893173F79}" type="pres">
      <dgm:prSet presAssocID="{61A16789-AE76-4E09-9791-C4E63F60324E}" presName="FiveConn_4-5" presStyleLbl="fgAccFollowNode1" presStyleIdx="3" presStyleCnt="4">
        <dgm:presLayoutVars>
          <dgm:bulletEnabled val="1"/>
        </dgm:presLayoutVars>
      </dgm:prSet>
      <dgm:spPr/>
    </dgm:pt>
    <dgm:pt modelId="{70D20BE7-BF7E-417A-ACC2-996DE94147C0}" type="pres">
      <dgm:prSet presAssocID="{61A16789-AE76-4E09-9791-C4E63F60324E}" presName="FiveNodes_1_text" presStyleLbl="node1" presStyleIdx="4" presStyleCnt="5">
        <dgm:presLayoutVars>
          <dgm:bulletEnabled val="1"/>
        </dgm:presLayoutVars>
      </dgm:prSet>
      <dgm:spPr/>
    </dgm:pt>
    <dgm:pt modelId="{881DDE2D-222A-460B-8794-4E4015451399}" type="pres">
      <dgm:prSet presAssocID="{61A16789-AE76-4E09-9791-C4E63F60324E}" presName="FiveNodes_2_text" presStyleLbl="node1" presStyleIdx="4" presStyleCnt="5">
        <dgm:presLayoutVars>
          <dgm:bulletEnabled val="1"/>
        </dgm:presLayoutVars>
      </dgm:prSet>
      <dgm:spPr/>
    </dgm:pt>
    <dgm:pt modelId="{F8083DFB-871B-4AD2-826B-034F15B1A9FF}" type="pres">
      <dgm:prSet presAssocID="{61A16789-AE76-4E09-9791-C4E63F60324E}" presName="FiveNodes_3_text" presStyleLbl="node1" presStyleIdx="4" presStyleCnt="5">
        <dgm:presLayoutVars>
          <dgm:bulletEnabled val="1"/>
        </dgm:presLayoutVars>
      </dgm:prSet>
      <dgm:spPr/>
    </dgm:pt>
    <dgm:pt modelId="{5259FBB3-CE9D-480D-8C2D-B9FDFDE1620D}" type="pres">
      <dgm:prSet presAssocID="{61A16789-AE76-4E09-9791-C4E63F60324E}" presName="FiveNodes_4_text" presStyleLbl="node1" presStyleIdx="4" presStyleCnt="5">
        <dgm:presLayoutVars>
          <dgm:bulletEnabled val="1"/>
        </dgm:presLayoutVars>
      </dgm:prSet>
      <dgm:spPr/>
    </dgm:pt>
    <dgm:pt modelId="{32EB691E-3EE9-4D73-BA9A-859553DAE706}" type="pres">
      <dgm:prSet presAssocID="{61A16789-AE76-4E09-9791-C4E63F60324E}" presName="FiveNodes_5_text" presStyleLbl="node1" presStyleIdx="4" presStyleCnt="5">
        <dgm:presLayoutVars>
          <dgm:bulletEnabled val="1"/>
        </dgm:presLayoutVars>
      </dgm:prSet>
      <dgm:spPr/>
    </dgm:pt>
  </dgm:ptLst>
  <dgm:cxnLst>
    <dgm:cxn modelId="{3DE88D0B-4F9F-4A40-A35B-6123439494BE}" srcId="{61A16789-AE76-4E09-9791-C4E63F60324E}" destId="{7400C7A7-8BB4-462C-BF8C-155D65A2FA66}" srcOrd="3" destOrd="0" parTransId="{3C115A8C-B7AC-4A54-8E92-EA815FA26DD5}" sibTransId="{92639735-B787-4DDC-AB4F-A76598501E81}"/>
    <dgm:cxn modelId="{A3FA1015-5414-4D08-9F0F-E227E6DFFD5D}" type="presOf" srcId="{61A16789-AE76-4E09-9791-C4E63F60324E}" destId="{7FA6A595-2220-4412-944A-D7F7BF4E25B3}" srcOrd="0" destOrd="0" presId="urn:microsoft.com/office/officeart/2005/8/layout/vProcess5"/>
    <dgm:cxn modelId="{91393317-1854-4FF5-8F5D-157A70A813F9}" type="presOf" srcId="{F3D4843C-0C11-432F-881B-2A82C8168F8D}" destId="{881DDE2D-222A-460B-8794-4E4015451399}" srcOrd="1" destOrd="0" presId="urn:microsoft.com/office/officeart/2005/8/layout/vProcess5"/>
    <dgm:cxn modelId="{65D2F317-7819-4620-B937-26CC6D35A3E2}" srcId="{61A16789-AE76-4E09-9791-C4E63F60324E}" destId="{54C2E24F-A754-463B-AE17-38F209633B59}" srcOrd="2" destOrd="0" parTransId="{B51A677D-63AB-4B57-8999-53DBC9F6B56B}" sibTransId="{29FC3D0E-B41C-4A6B-9BAE-66FFA86AF913}"/>
    <dgm:cxn modelId="{15F11420-75AA-4A64-9D0F-F7D9D53F96F0}" type="presOf" srcId="{0143C26E-C399-439E-9853-44CF05DE0430}" destId="{30C06B7C-8CA6-4AFC-8D59-EB14B0049B39}" srcOrd="0" destOrd="0" presId="urn:microsoft.com/office/officeart/2005/8/layout/vProcess5"/>
    <dgm:cxn modelId="{2BBDAA26-09BB-4CB1-864C-288E33867CE1}" srcId="{61A16789-AE76-4E09-9791-C4E63F60324E}" destId="{F3D4843C-0C11-432F-881B-2A82C8168F8D}" srcOrd="1" destOrd="0" parTransId="{94F774CC-293E-4401-9D05-4F7B4F60F9B5}" sibTransId="{0143C26E-C399-439E-9853-44CF05DE0430}"/>
    <dgm:cxn modelId="{56E95C31-F3AA-4400-A8D1-A9F52B66C421}" srcId="{61A16789-AE76-4E09-9791-C4E63F60324E}" destId="{A10A0C2E-D11D-4C76-81A8-92C245306C51}" srcOrd="4" destOrd="0" parTransId="{633474E1-D795-4E36-98E9-66E293AEDF66}" sibTransId="{6A0C0BC7-92EC-4DFA-8C65-AD62CFD920E0}"/>
    <dgm:cxn modelId="{6C5D5C63-BE1E-438E-8520-6008C5A115AF}" type="presOf" srcId="{A10A0C2E-D11D-4C76-81A8-92C245306C51}" destId="{32EB691E-3EE9-4D73-BA9A-859553DAE706}" srcOrd="1" destOrd="0" presId="urn:microsoft.com/office/officeart/2005/8/layout/vProcess5"/>
    <dgm:cxn modelId="{95056B6A-8385-40C2-AE84-851052BCBA04}" type="presOf" srcId="{5AA48458-90C2-4B9D-BE51-54C8132CECE0}" destId="{2AE6DAE1-B106-4C5F-99BF-E69D042F3F14}" srcOrd="0" destOrd="0" presId="urn:microsoft.com/office/officeart/2005/8/layout/vProcess5"/>
    <dgm:cxn modelId="{D2678A6B-D0E0-4FCB-8E94-3FF8A60C1712}" type="presOf" srcId="{A10A0C2E-D11D-4C76-81A8-92C245306C51}" destId="{D8F9BD75-3674-426D-A88C-FCC236EDBDB1}" srcOrd="0" destOrd="0" presId="urn:microsoft.com/office/officeart/2005/8/layout/vProcess5"/>
    <dgm:cxn modelId="{A59B7B7D-D67A-4828-9D4E-42813DEBF8B7}" type="presOf" srcId="{F2EF227B-6D9E-47C3-929F-F7731A79B02B}" destId="{70D20BE7-BF7E-417A-ACC2-996DE94147C0}" srcOrd="1" destOrd="0" presId="urn:microsoft.com/office/officeart/2005/8/layout/vProcess5"/>
    <dgm:cxn modelId="{AE93DC80-3F8F-46E5-A6FF-F26AA584C975}" type="presOf" srcId="{92639735-B787-4DDC-AB4F-A76598501E81}" destId="{C12C2767-219D-402A-B6E1-CB0893173F79}" srcOrd="0" destOrd="0" presId="urn:microsoft.com/office/officeart/2005/8/layout/vProcess5"/>
    <dgm:cxn modelId="{D71F698C-FA06-44AF-A360-FCF4F7253E01}" type="presOf" srcId="{29FC3D0E-B41C-4A6B-9BAE-66FFA86AF913}" destId="{D65D30FB-E970-4F66-9C22-732373DA62C0}" srcOrd="0" destOrd="0" presId="urn:microsoft.com/office/officeart/2005/8/layout/vProcess5"/>
    <dgm:cxn modelId="{27EE3698-CFAE-4D78-A54A-B024BB426FBE}" srcId="{61A16789-AE76-4E09-9791-C4E63F60324E}" destId="{F2EF227B-6D9E-47C3-929F-F7731A79B02B}" srcOrd="0" destOrd="0" parTransId="{696E47CB-7288-4924-ABDE-6124859C4ED3}" sibTransId="{5AA48458-90C2-4B9D-BE51-54C8132CECE0}"/>
    <dgm:cxn modelId="{C337699D-67FD-460C-9B38-AA329A91B836}" type="presOf" srcId="{F2EF227B-6D9E-47C3-929F-F7731A79B02B}" destId="{391141A9-479D-4B8C-BBE6-C6EF0B2947AF}" srcOrd="0" destOrd="0" presId="urn:microsoft.com/office/officeart/2005/8/layout/vProcess5"/>
    <dgm:cxn modelId="{266888A2-F768-450F-8FD6-ECAC804C5EEB}" type="presOf" srcId="{54C2E24F-A754-463B-AE17-38F209633B59}" destId="{314F7573-BCD8-4412-8270-DA3BF9500B43}" srcOrd="0" destOrd="0" presId="urn:microsoft.com/office/officeart/2005/8/layout/vProcess5"/>
    <dgm:cxn modelId="{929582A4-7524-47FB-A18A-A430CF379D78}" type="presOf" srcId="{54C2E24F-A754-463B-AE17-38F209633B59}" destId="{F8083DFB-871B-4AD2-826B-034F15B1A9FF}" srcOrd="1" destOrd="0" presId="urn:microsoft.com/office/officeart/2005/8/layout/vProcess5"/>
    <dgm:cxn modelId="{AEC275B0-2F7B-4F42-A77A-F9B46FB1E5DA}" type="presOf" srcId="{F3D4843C-0C11-432F-881B-2A82C8168F8D}" destId="{3B621233-F96A-4EE4-B7D1-F58EEFAB9197}" srcOrd="0" destOrd="0" presId="urn:microsoft.com/office/officeart/2005/8/layout/vProcess5"/>
    <dgm:cxn modelId="{333EFBB4-625E-40A4-B7F0-8278ED32B526}" type="presOf" srcId="{7400C7A7-8BB4-462C-BF8C-155D65A2FA66}" destId="{0DA63501-E725-48C8-88CD-8C3CD59AE777}" srcOrd="0" destOrd="0" presId="urn:microsoft.com/office/officeart/2005/8/layout/vProcess5"/>
    <dgm:cxn modelId="{4B466AF2-96B1-4C03-BBB6-BBA2FE434175}" type="presOf" srcId="{7400C7A7-8BB4-462C-BF8C-155D65A2FA66}" destId="{5259FBB3-CE9D-480D-8C2D-B9FDFDE1620D}" srcOrd="1" destOrd="0" presId="urn:microsoft.com/office/officeart/2005/8/layout/vProcess5"/>
    <dgm:cxn modelId="{EC4AF028-0DC8-4478-9722-71BEB63BCF8E}" type="presParOf" srcId="{7FA6A595-2220-4412-944A-D7F7BF4E25B3}" destId="{AF3953D1-349E-49D4-B455-FD17DFA4CBED}" srcOrd="0" destOrd="0" presId="urn:microsoft.com/office/officeart/2005/8/layout/vProcess5"/>
    <dgm:cxn modelId="{E81C118F-7D7E-46D9-BAA0-0EA1B73C3EB4}" type="presParOf" srcId="{7FA6A595-2220-4412-944A-D7F7BF4E25B3}" destId="{391141A9-479D-4B8C-BBE6-C6EF0B2947AF}" srcOrd="1" destOrd="0" presId="urn:microsoft.com/office/officeart/2005/8/layout/vProcess5"/>
    <dgm:cxn modelId="{E879245E-C8E5-4F40-B6B5-CFAA90FDF669}" type="presParOf" srcId="{7FA6A595-2220-4412-944A-D7F7BF4E25B3}" destId="{3B621233-F96A-4EE4-B7D1-F58EEFAB9197}" srcOrd="2" destOrd="0" presId="urn:microsoft.com/office/officeart/2005/8/layout/vProcess5"/>
    <dgm:cxn modelId="{B79817FA-6EDC-445E-A53D-953ECB896619}" type="presParOf" srcId="{7FA6A595-2220-4412-944A-D7F7BF4E25B3}" destId="{314F7573-BCD8-4412-8270-DA3BF9500B43}" srcOrd="3" destOrd="0" presId="urn:microsoft.com/office/officeart/2005/8/layout/vProcess5"/>
    <dgm:cxn modelId="{466C578D-7AF1-4DED-8EA2-F7948FA274DA}" type="presParOf" srcId="{7FA6A595-2220-4412-944A-D7F7BF4E25B3}" destId="{0DA63501-E725-48C8-88CD-8C3CD59AE777}" srcOrd="4" destOrd="0" presId="urn:microsoft.com/office/officeart/2005/8/layout/vProcess5"/>
    <dgm:cxn modelId="{E472D44B-AE73-42B3-9D14-0442646C3B81}" type="presParOf" srcId="{7FA6A595-2220-4412-944A-D7F7BF4E25B3}" destId="{D8F9BD75-3674-426D-A88C-FCC236EDBDB1}" srcOrd="5" destOrd="0" presId="urn:microsoft.com/office/officeart/2005/8/layout/vProcess5"/>
    <dgm:cxn modelId="{BEAAF659-BF75-48C8-B248-7DC928F86E6A}" type="presParOf" srcId="{7FA6A595-2220-4412-944A-D7F7BF4E25B3}" destId="{2AE6DAE1-B106-4C5F-99BF-E69D042F3F14}" srcOrd="6" destOrd="0" presId="urn:microsoft.com/office/officeart/2005/8/layout/vProcess5"/>
    <dgm:cxn modelId="{FDB291BA-FAD6-48FE-ABAD-F81C56B9F440}" type="presParOf" srcId="{7FA6A595-2220-4412-944A-D7F7BF4E25B3}" destId="{30C06B7C-8CA6-4AFC-8D59-EB14B0049B39}" srcOrd="7" destOrd="0" presId="urn:microsoft.com/office/officeart/2005/8/layout/vProcess5"/>
    <dgm:cxn modelId="{A9C8BC15-43C4-4089-913C-D2D016A70DCC}" type="presParOf" srcId="{7FA6A595-2220-4412-944A-D7F7BF4E25B3}" destId="{D65D30FB-E970-4F66-9C22-732373DA62C0}" srcOrd="8" destOrd="0" presId="urn:microsoft.com/office/officeart/2005/8/layout/vProcess5"/>
    <dgm:cxn modelId="{0990AC16-D9E4-41BC-8415-B5E5E2037CAA}" type="presParOf" srcId="{7FA6A595-2220-4412-944A-D7F7BF4E25B3}" destId="{C12C2767-219D-402A-B6E1-CB0893173F79}" srcOrd="9" destOrd="0" presId="urn:microsoft.com/office/officeart/2005/8/layout/vProcess5"/>
    <dgm:cxn modelId="{9ABA5B82-1870-4A25-9FB6-23FA86942A52}" type="presParOf" srcId="{7FA6A595-2220-4412-944A-D7F7BF4E25B3}" destId="{70D20BE7-BF7E-417A-ACC2-996DE94147C0}" srcOrd="10" destOrd="0" presId="urn:microsoft.com/office/officeart/2005/8/layout/vProcess5"/>
    <dgm:cxn modelId="{1DC5C294-C740-46EB-8DEB-72C0AEC206DB}" type="presParOf" srcId="{7FA6A595-2220-4412-944A-D7F7BF4E25B3}" destId="{881DDE2D-222A-460B-8794-4E4015451399}" srcOrd="11" destOrd="0" presId="urn:microsoft.com/office/officeart/2005/8/layout/vProcess5"/>
    <dgm:cxn modelId="{D5A0DC95-004F-47B6-AF7C-02633384536C}" type="presParOf" srcId="{7FA6A595-2220-4412-944A-D7F7BF4E25B3}" destId="{F8083DFB-871B-4AD2-826B-034F15B1A9FF}" srcOrd="12" destOrd="0" presId="urn:microsoft.com/office/officeart/2005/8/layout/vProcess5"/>
    <dgm:cxn modelId="{9BF89ADB-512E-48A2-8BD2-CF05A2E9EAE6}" type="presParOf" srcId="{7FA6A595-2220-4412-944A-D7F7BF4E25B3}" destId="{5259FBB3-CE9D-480D-8C2D-B9FDFDE1620D}" srcOrd="13" destOrd="0" presId="urn:microsoft.com/office/officeart/2005/8/layout/vProcess5"/>
    <dgm:cxn modelId="{76972B40-0728-429A-93AD-DE470620774B}" type="presParOf" srcId="{7FA6A595-2220-4412-944A-D7F7BF4E25B3}" destId="{32EB691E-3EE9-4D73-BA9A-859553DAE706}"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5EE0FE-C8FE-4C4A-8407-FEA490DF9E34}" type="doc">
      <dgm:prSet loTypeId="urn:microsoft.com/office/officeart/2016/7/layout/RepeatingBendingProcessNew" loCatId="process" qsTypeId="urn:microsoft.com/office/officeart/2005/8/quickstyle/simple2" qsCatId="simple" csTypeId="urn:microsoft.com/office/officeart/2005/8/colors/accent0_3" csCatId="mainScheme" phldr="1"/>
      <dgm:spPr/>
      <dgm:t>
        <a:bodyPr/>
        <a:lstStyle/>
        <a:p>
          <a:endParaRPr lang="en-US"/>
        </a:p>
      </dgm:t>
    </dgm:pt>
    <dgm:pt modelId="{318BDB1F-D329-4EC4-A36C-98D8DB74BAD1}">
      <dgm:prSet/>
      <dgm:spPr/>
      <dgm:t>
        <a:bodyPr/>
        <a:lstStyle/>
        <a:p>
          <a:r>
            <a:rPr lang="el-GR" dirty="0"/>
            <a:t>1</a:t>
          </a:r>
          <a:r>
            <a:rPr lang="el-GR" baseline="30000" dirty="0"/>
            <a:t>η</a:t>
          </a:r>
          <a:r>
            <a:rPr lang="el-GR" dirty="0"/>
            <a:t>: Οι περισσότεροι μαθητές θεωρούν τη σχολική βία σοβαρή υπόθεση.</a:t>
          </a:r>
          <a:endParaRPr lang="en-US" dirty="0"/>
        </a:p>
      </dgm:t>
    </dgm:pt>
    <dgm:pt modelId="{34AD41E0-DC18-46D4-B1CC-CD9924030F7A}" type="parTrans" cxnId="{135A5DF3-BBB7-4039-84E4-4B211028161F}">
      <dgm:prSet/>
      <dgm:spPr/>
      <dgm:t>
        <a:bodyPr/>
        <a:lstStyle/>
        <a:p>
          <a:endParaRPr lang="en-US"/>
        </a:p>
      </dgm:t>
    </dgm:pt>
    <dgm:pt modelId="{29548783-1572-4EA0-9334-73BCA60777C2}" type="sibTrans" cxnId="{135A5DF3-BBB7-4039-84E4-4B211028161F}">
      <dgm:prSet/>
      <dgm:spPr/>
      <dgm:t>
        <a:bodyPr/>
        <a:lstStyle/>
        <a:p>
          <a:endParaRPr lang="en-US"/>
        </a:p>
      </dgm:t>
    </dgm:pt>
    <dgm:pt modelId="{98D1C75B-7BD8-4D3D-AC75-078D6120425C}">
      <dgm:prSet/>
      <dgm:spPr/>
      <dgm:t>
        <a:bodyPr/>
        <a:lstStyle/>
        <a:p>
          <a:r>
            <a:rPr lang="el-GR" dirty="0"/>
            <a:t>2</a:t>
          </a:r>
          <a:r>
            <a:rPr lang="el-GR" baseline="30000" dirty="0"/>
            <a:t>η</a:t>
          </a:r>
          <a:r>
            <a:rPr lang="el-GR" dirty="0"/>
            <a:t>: Οι  περισσότεροι μαθητές διαφωνούν με τους μαθητές που είναι βίαιοι.</a:t>
          </a:r>
          <a:endParaRPr lang="en-US" dirty="0"/>
        </a:p>
      </dgm:t>
    </dgm:pt>
    <dgm:pt modelId="{71208614-010B-474E-861B-8D993315BD60}" type="parTrans" cxnId="{44E71F22-61A7-44A6-86A8-BAFE3998105B}">
      <dgm:prSet/>
      <dgm:spPr/>
      <dgm:t>
        <a:bodyPr/>
        <a:lstStyle/>
        <a:p>
          <a:endParaRPr lang="en-US"/>
        </a:p>
      </dgm:t>
    </dgm:pt>
    <dgm:pt modelId="{E8430A90-4991-445C-A44D-BB2A493D8469}" type="sibTrans" cxnId="{44E71F22-61A7-44A6-86A8-BAFE3998105B}">
      <dgm:prSet/>
      <dgm:spPr/>
      <dgm:t>
        <a:bodyPr/>
        <a:lstStyle/>
        <a:p>
          <a:endParaRPr lang="en-US"/>
        </a:p>
      </dgm:t>
    </dgm:pt>
    <dgm:pt modelId="{D8E694DD-3F8E-43B6-9FE8-9213A0F55B0E}">
      <dgm:prSet/>
      <dgm:spPr/>
      <dgm:t>
        <a:bodyPr/>
        <a:lstStyle/>
        <a:p>
          <a:r>
            <a:rPr lang="el-GR" dirty="0"/>
            <a:t>3</a:t>
          </a:r>
          <a:r>
            <a:rPr lang="el-GR" baseline="30000" dirty="0"/>
            <a:t>η</a:t>
          </a:r>
          <a:r>
            <a:rPr lang="el-GR" dirty="0"/>
            <a:t>: Οι μαθητές έχουν δεχθεί σχολική βία.</a:t>
          </a:r>
          <a:endParaRPr lang="en-US" dirty="0"/>
        </a:p>
      </dgm:t>
    </dgm:pt>
    <dgm:pt modelId="{09FBC915-4882-4243-9BF8-8BBF05D11843}" type="parTrans" cxnId="{CE6558B2-7407-4B42-B04E-9F09016D864F}">
      <dgm:prSet/>
      <dgm:spPr/>
      <dgm:t>
        <a:bodyPr/>
        <a:lstStyle/>
        <a:p>
          <a:endParaRPr lang="en-US"/>
        </a:p>
      </dgm:t>
    </dgm:pt>
    <dgm:pt modelId="{7CAB0577-5D01-4B3A-882B-0FC0282B5EB5}" type="sibTrans" cxnId="{CE6558B2-7407-4B42-B04E-9F09016D864F}">
      <dgm:prSet/>
      <dgm:spPr/>
      <dgm:t>
        <a:bodyPr/>
        <a:lstStyle/>
        <a:p>
          <a:endParaRPr lang="en-US"/>
        </a:p>
      </dgm:t>
    </dgm:pt>
    <dgm:pt modelId="{53800DD9-21D0-4E9C-AF40-AC7FE0233DB9}">
      <dgm:prSet/>
      <dgm:spPr/>
      <dgm:t>
        <a:bodyPr/>
        <a:lstStyle/>
        <a:p>
          <a:r>
            <a:rPr lang="el-GR" dirty="0"/>
            <a:t>4</a:t>
          </a:r>
          <a:r>
            <a:rPr lang="el-GR" baseline="30000" dirty="0"/>
            <a:t>η</a:t>
          </a:r>
          <a:r>
            <a:rPr lang="el-GR" dirty="0"/>
            <a:t>: Οι μαθητές έχουν αντιληφθεί ότι κάποιος συμμαθητής τους έχει πέσει θύμα σχολικής βίας.</a:t>
          </a:r>
          <a:endParaRPr lang="en-US" dirty="0"/>
        </a:p>
      </dgm:t>
    </dgm:pt>
    <dgm:pt modelId="{EE39261A-B1B1-46A8-AED0-BD9FAA935576}" type="parTrans" cxnId="{89EBE000-E278-4A88-B3B3-3FAAEFB51860}">
      <dgm:prSet/>
      <dgm:spPr/>
      <dgm:t>
        <a:bodyPr/>
        <a:lstStyle/>
        <a:p>
          <a:endParaRPr lang="en-US"/>
        </a:p>
      </dgm:t>
    </dgm:pt>
    <dgm:pt modelId="{5455E85B-7354-4E29-9659-F1C1D20A50EF}" type="sibTrans" cxnId="{89EBE000-E278-4A88-B3B3-3FAAEFB51860}">
      <dgm:prSet/>
      <dgm:spPr/>
      <dgm:t>
        <a:bodyPr/>
        <a:lstStyle/>
        <a:p>
          <a:endParaRPr lang="en-US"/>
        </a:p>
      </dgm:t>
    </dgm:pt>
    <dgm:pt modelId="{F37E4846-527B-430E-B8E8-2579DF4075EE}">
      <dgm:prSet/>
      <dgm:spPr/>
      <dgm:t>
        <a:bodyPr/>
        <a:lstStyle/>
        <a:p>
          <a:r>
            <a:rPr lang="el-GR" baseline="30000" dirty="0"/>
            <a:t>7η</a:t>
          </a:r>
          <a:r>
            <a:rPr lang="el-GR" dirty="0"/>
            <a:t>: Οι μαθητές έχουν ασκήσει κάποια μορφή βίας.</a:t>
          </a:r>
          <a:endParaRPr lang="en-US" dirty="0"/>
        </a:p>
      </dgm:t>
    </dgm:pt>
    <dgm:pt modelId="{A70672B7-4F01-4B03-A8D3-2E40695ABCBD}" type="parTrans" cxnId="{B79542A9-5ED2-4577-BD69-189FC10CBD1F}">
      <dgm:prSet/>
      <dgm:spPr/>
      <dgm:t>
        <a:bodyPr/>
        <a:lstStyle/>
        <a:p>
          <a:endParaRPr lang="en-US"/>
        </a:p>
      </dgm:t>
    </dgm:pt>
    <dgm:pt modelId="{DD127E2C-4BB6-4F91-970F-81048CDBC9D6}" type="sibTrans" cxnId="{B79542A9-5ED2-4577-BD69-189FC10CBD1F}">
      <dgm:prSet/>
      <dgm:spPr/>
      <dgm:t>
        <a:bodyPr/>
        <a:lstStyle/>
        <a:p>
          <a:endParaRPr lang="en-US"/>
        </a:p>
      </dgm:t>
    </dgm:pt>
    <dgm:pt modelId="{5314303D-3D3A-42FA-8E16-DFF43F215CCF}">
      <dgm:prSet/>
      <dgm:spPr/>
      <dgm:t>
        <a:bodyPr/>
        <a:lstStyle/>
        <a:p>
          <a:r>
            <a:rPr lang="el-GR" dirty="0"/>
            <a:t>5</a:t>
          </a:r>
          <a:r>
            <a:rPr lang="el-GR" baseline="30000" dirty="0"/>
            <a:t>η</a:t>
          </a:r>
          <a:r>
            <a:rPr lang="el-GR" dirty="0"/>
            <a:t>: Οι μαθητές δεν έχουν δεχθεί κάποια μορφή σχολικής βίας από εκπαιδευτικούς.</a:t>
          </a:r>
          <a:endParaRPr lang="en-US" dirty="0"/>
        </a:p>
      </dgm:t>
    </dgm:pt>
    <dgm:pt modelId="{113FBDC5-E1B8-4B4D-B063-E1221EB90699}" type="parTrans" cxnId="{7DE10B4E-6258-44B9-B825-827B90843880}">
      <dgm:prSet/>
      <dgm:spPr/>
      <dgm:t>
        <a:bodyPr/>
        <a:lstStyle/>
        <a:p>
          <a:endParaRPr lang="el-GR"/>
        </a:p>
      </dgm:t>
    </dgm:pt>
    <dgm:pt modelId="{45F3AC94-2205-4A94-8A48-FB49373EDA91}" type="sibTrans" cxnId="{7DE10B4E-6258-44B9-B825-827B90843880}">
      <dgm:prSet/>
      <dgm:spPr/>
      <dgm:t>
        <a:bodyPr/>
        <a:lstStyle/>
        <a:p>
          <a:endParaRPr lang="el-GR"/>
        </a:p>
      </dgm:t>
    </dgm:pt>
    <dgm:pt modelId="{A16D809F-DE60-46FF-BDF6-10BB051F962E}">
      <dgm:prSet/>
      <dgm:spPr/>
      <dgm:t>
        <a:bodyPr/>
        <a:lstStyle/>
        <a:p>
          <a:r>
            <a:rPr lang="el-GR" baseline="30000" dirty="0"/>
            <a:t>8η</a:t>
          </a:r>
          <a:r>
            <a:rPr lang="el-GR" dirty="0"/>
            <a:t>: Οι μαθητές θεωρούν ότι οι εκπαιδευτικοί μπορούν να προλάβουν περιστατικά βίας.</a:t>
          </a:r>
          <a:endParaRPr lang="en-US" dirty="0"/>
        </a:p>
      </dgm:t>
    </dgm:pt>
    <dgm:pt modelId="{82C99174-6BCF-4259-8D8B-9A8B96746E39}" type="parTrans" cxnId="{B9A823A1-3DBF-4994-A421-7F8A32954A46}">
      <dgm:prSet/>
      <dgm:spPr/>
      <dgm:t>
        <a:bodyPr/>
        <a:lstStyle/>
        <a:p>
          <a:endParaRPr lang="el-GR"/>
        </a:p>
      </dgm:t>
    </dgm:pt>
    <dgm:pt modelId="{BAB3090B-D2C0-46B8-97A0-B8C29FABDAEB}" type="sibTrans" cxnId="{B9A823A1-3DBF-4994-A421-7F8A32954A46}">
      <dgm:prSet/>
      <dgm:spPr/>
      <dgm:t>
        <a:bodyPr/>
        <a:lstStyle/>
        <a:p>
          <a:endParaRPr lang="el-GR"/>
        </a:p>
      </dgm:t>
    </dgm:pt>
    <dgm:pt modelId="{078E252B-30C4-41DB-A274-E16049965DC1}">
      <dgm:prSet/>
      <dgm:spPr/>
      <dgm:t>
        <a:bodyPr/>
        <a:lstStyle/>
        <a:p>
          <a:r>
            <a:rPr lang="el-GR" dirty="0"/>
            <a:t>9η: Οι μαθητές θεωρούν ότι η αυστηρότητα από μέρους του συλλόγου διδασκόντων θα περιορίσουν τα περιστατικά σχολικής βίας.</a:t>
          </a:r>
          <a:endParaRPr lang="en-US" dirty="0"/>
        </a:p>
      </dgm:t>
    </dgm:pt>
    <dgm:pt modelId="{EA4349B8-337B-4514-8B97-E82D399D3E8F}" type="parTrans" cxnId="{493695E5-4924-485A-9EC5-3BCD8648FB83}">
      <dgm:prSet/>
      <dgm:spPr/>
      <dgm:t>
        <a:bodyPr/>
        <a:lstStyle/>
        <a:p>
          <a:endParaRPr lang="el-GR"/>
        </a:p>
      </dgm:t>
    </dgm:pt>
    <dgm:pt modelId="{38271FF8-3E3A-46E6-AAFB-1AD7852723B2}" type="sibTrans" cxnId="{493695E5-4924-485A-9EC5-3BCD8648FB83}">
      <dgm:prSet/>
      <dgm:spPr/>
      <dgm:t>
        <a:bodyPr/>
        <a:lstStyle/>
        <a:p>
          <a:endParaRPr lang="el-GR"/>
        </a:p>
      </dgm:t>
    </dgm:pt>
    <dgm:pt modelId="{C9892B1F-1614-4F67-A99F-5203D3677181}">
      <dgm:prSet/>
      <dgm:spPr/>
      <dgm:t>
        <a:bodyPr/>
        <a:lstStyle/>
        <a:p>
          <a:r>
            <a:rPr lang="el-GR" dirty="0"/>
            <a:t>6</a:t>
          </a:r>
          <a:r>
            <a:rPr lang="el-GR" baseline="30000" dirty="0"/>
            <a:t>η</a:t>
          </a:r>
          <a:r>
            <a:rPr lang="el-GR" dirty="0"/>
            <a:t>: Οι μαθητές δεν έχουν ασκήσει βία στους εκπαιδευτικούς.</a:t>
          </a:r>
          <a:endParaRPr lang="en-US" dirty="0"/>
        </a:p>
      </dgm:t>
    </dgm:pt>
    <dgm:pt modelId="{67ADAE2C-12D1-40B5-840F-F563573EEC1D}" type="parTrans" cxnId="{D7E50B2F-D0AE-4F51-A41E-CAD6D1A96A29}">
      <dgm:prSet/>
      <dgm:spPr/>
    </dgm:pt>
    <dgm:pt modelId="{57F001EA-EFC1-489F-BC94-328C9C04311A}" type="sibTrans" cxnId="{D7E50B2F-D0AE-4F51-A41E-CAD6D1A96A29}">
      <dgm:prSet/>
      <dgm:spPr/>
      <dgm:t>
        <a:bodyPr/>
        <a:lstStyle/>
        <a:p>
          <a:endParaRPr lang="el-GR"/>
        </a:p>
      </dgm:t>
    </dgm:pt>
    <dgm:pt modelId="{E9F91F55-212D-483E-AB92-31B27850D05F}" type="pres">
      <dgm:prSet presAssocID="{C35EE0FE-C8FE-4C4A-8407-FEA490DF9E34}" presName="Name0" presStyleCnt="0">
        <dgm:presLayoutVars>
          <dgm:dir/>
          <dgm:resizeHandles val="exact"/>
        </dgm:presLayoutVars>
      </dgm:prSet>
      <dgm:spPr/>
    </dgm:pt>
    <dgm:pt modelId="{286F6688-CD55-41F0-A017-4D4AD17B796D}" type="pres">
      <dgm:prSet presAssocID="{318BDB1F-D329-4EC4-A36C-98D8DB74BAD1}" presName="node" presStyleLbl="node1" presStyleIdx="0" presStyleCnt="9">
        <dgm:presLayoutVars>
          <dgm:bulletEnabled val="1"/>
        </dgm:presLayoutVars>
      </dgm:prSet>
      <dgm:spPr/>
    </dgm:pt>
    <dgm:pt modelId="{4DC2228E-89ED-48D3-A484-8657B0A57DCE}" type="pres">
      <dgm:prSet presAssocID="{29548783-1572-4EA0-9334-73BCA60777C2}" presName="sibTrans" presStyleLbl="sibTrans1D1" presStyleIdx="0" presStyleCnt="8"/>
      <dgm:spPr/>
    </dgm:pt>
    <dgm:pt modelId="{FD14ED2F-F641-4FE4-8B25-7A686366D2DA}" type="pres">
      <dgm:prSet presAssocID="{29548783-1572-4EA0-9334-73BCA60777C2}" presName="connectorText" presStyleLbl="sibTrans1D1" presStyleIdx="0" presStyleCnt="8"/>
      <dgm:spPr/>
    </dgm:pt>
    <dgm:pt modelId="{478507DC-9161-4E82-9A28-3E38AE57866D}" type="pres">
      <dgm:prSet presAssocID="{98D1C75B-7BD8-4D3D-AC75-078D6120425C}" presName="node" presStyleLbl="node1" presStyleIdx="1" presStyleCnt="9">
        <dgm:presLayoutVars>
          <dgm:bulletEnabled val="1"/>
        </dgm:presLayoutVars>
      </dgm:prSet>
      <dgm:spPr/>
    </dgm:pt>
    <dgm:pt modelId="{F1AA5028-62E3-4E53-8CB4-B9F0BF64A8BD}" type="pres">
      <dgm:prSet presAssocID="{E8430A90-4991-445C-A44D-BB2A493D8469}" presName="sibTrans" presStyleLbl="sibTrans1D1" presStyleIdx="1" presStyleCnt="8"/>
      <dgm:spPr/>
    </dgm:pt>
    <dgm:pt modelId="{CB021D3F-EA61-48CE-912A-0F1328E3DEDC}" type="pres">
      <dgm:prSet presAssocID="{E8430A90-4991-445C-A44D-BB2A493D8469}" presName="connectorText" presStyleLbl="sibTrans1D1" presStyleIdx="1" presStyleCnt="8"/>
      <dgm:spPr/>
    </dgm:pt>
    <dgm:pt modelId="{EB74CB8F-0C7C-4D8B-830B-0A9EF7F7DC1E}" type="pres">
      <dgm:prSet presAssocID="{D8E694DD-3F8E-43B6-9FE8-9213A0F55B0E}" presName="node" presStyleLbl="node1" presStyleIdx="2" presStyleCnt="9">
        <dgm:presLayoutVars>
          <dgm:bulletEnabled val="1"/>
        </dgm:presLayoutVars>
      </dgm:prSet>
      <dgm:spPr/>
    </dgm:pt>
    <dgm:pt modelId="{D866C319-187C-4CB2-B965-A115E02DABB7}" type="pres">
      <dgm:prSet presAssocID="{7CAB0577-5D01-4B3A-882B-0FC0282B5EB5}" presName="sibTrans" presStyleLbl="sibTrans1D1" presStyleIdx="2" presStyleCnt="8"/>
      <dgm:spPr/>
    </dgm:pt>
    <dgm:pt modelId="{C34E7B70-9D5F-425E-93DF-5BCB9C6E2346}" type="pres">
      <dgm:prSet presAssocID="{7CAB0577-5D01-4B3A-882B-0FC0282B5EB5}" presName="connectorText" presStyleLbl="sibTrans1D1" presStyleIdx="2" presStyleCnt="8"/>
      <dgm:spPr/>
    </dgm:pt>
    <dgm:pt modelId="{F0F6A956-6F86-40C2-812E-00DD573660F7}" type="pres">
      <dgm:prSet presAssocID="{53800DD9-21D0-4E9C-AF40-AC7FE0233DB9}" presName="node" presStyleLbl="node1" presStyleIdx="3" presStyleCnt="9">
        <dgm:presLayoutVars>
          <dgm:bulletEnabled val="1"/>
        </dgm:presLayoutVars>
      </dgm:prSet>
      <dgm:spPr/>
    </dgm:pt>
    <dgm:pt modelId="{928A9AE1-3FD7-434A-A3B9-A274FB900557}" type="pres">
      <dgm:prSet presAssocID="{5455E85B-7354-4E29-9659-F1C1D20A50EF}" presName="sibTrans" presStyleLbl="sibTrans1D1" presStyleIdx="3" presStyleCnt="8"/>
      <dgm:spPr/>
    </dgm:pt>
    <dgm:pt modelId="{2E37B3CD-2E60-4816-8D22-8C6C7AB57472}" type="pres">
      <dgm:prSet presAssocID="{5455E85B-7354-4E29-9659-F1C1D20A50EF}" presName="connectorText" presStyleLbl="sibTrans1D1" presStyleIdx="3" presStyleCnt="8"/>
      <dgm:spPr/>
    </dgm:pt>
    <dgm:pt modelId="{3A6E4164-4793-40F0-9D33-C2F88F5EFC72}" type="pres">
      <dgm:prSet presAssocID="{5314303D-3D3A-42FA-8E16-DFF43F215CCF}" presName="node" presStyleLbl="node1" presStyleIdx="4" presStyleCnt="9">
        <dgm:presLayoutVars>
          <dgm:bulletEnabled val="1"/>
        </dgm:presLayoutVars>
      </dgm:prSet>
      <dgm:spPr/>
    </dgm:pt>
    <dgm:pt modelId="{90221238-8D9E-4D5E-AC54-1A7239F9DE6C}" type="pres">
      <dgm:prSet presAssocID="{45F3AC94-2205-4A94-8A48-FB49373EDA91}" presName="sibTrans" presStyleLbl="sibTrans1D1" presStyleIdx="4" presStyleCnt="8"/>
      <dgm:spPr/>
    </dgm:pt>
    <dgm:pt modelId="{5836FE14-45DB-4669-89D2-8A48CE413111}" type="pres">
      <dgm:prSet presAssocID="{45F3AC94-2205-4A94-8A48-FB49373EDA91}" presName="connectorText" presStyleLbl="sibTrans1D1" presStyleIdx="4" presStyleCnt="8"/>
      <dgm:spPr/>
    </dgm:pt>
    <dgm:pt modelId="{F98BE56E-6682-4EDE-9F33-6B7E3B1C49C2}" type="pres">
      <dgm:prSet presAssocID="{C9892B1F-1614-4F67-A99F-5203D3677181}" presName="node" presStyleLbl="node1" presStyleIdx="5" presStyleCnt="9">
        <dgm:presLayoutVars>
          <dgm:bulletEnabled val="1"/>
        </dgm:presLayoutVars>
      </dgm:prSet>
      <dgm:spPr/>
    </dgm:pt>
    <dgm:pt modelId="{C93B85D6-EA04-4A0B-AFD9-C27322D897D0}" type="pres">
      <dgm:prSet presAssocID="{57F001EA-EFC1-489F-BC94-328C9C04311A}" presName="sibTrans" presStyleLbl="sibTrans1D1" presStyleIdx="5" presStyleCnt="8"/>
      <dgm:spPr/>
    </dgm:pt>
    <dgm:pt modelId="{DBAF7D66-E12B-4B13-865F-AEEEFA59C004}" type="pres">
      <dgm:prSet presAssocID="{57F001EA-EFC1-489F-BC94-328C9C04311A}" presName="connectorText" presStyleLbl="sibTrans1D1" presStyleIdx="5" presStyleCnt="8"/>
      <dgm:spPr/>
    </dgm:pt>
    <dgm:pt modelId="{FB00105E-7D16-49AC-BC8C-F0EB7726B2E7}" type="pres">
      <dgm:prSet presAssocID="{F37E4846-527B-430E-B8E8-2579DF4075EE}" presName="node" presStyleLbl="node1" presStyleIdx="6" presStyleCnt="9">
        <dgm:presLayoutVars>
          <dgm:bulletEnabled val="1"/>
        </dgm:presLayoutVars>
      </dgm:prSet>
      <dgm:spPr/>
    </dgm:pt>
    <dgm:pt modelId="{B54588DF-248F-4555-AFE8-B47D2FACCC15}" type="pres">
      <dgm:prSet presAssocID="{DD127E2C-4BB6-4F91-970F-81048CDBC9D6}" presName="sibTrans" presStyleLbl="sibTrans1D1" presStyleIdx="6" presStyleCnt="8"/>
      <dgm:spPr/>
    </dgm:pt>
    <dgm:pt modelId="{A81AA8B2-EFE4-44A1-A709-BC875CB8DE17}" type="pres">
      <dgm:prSet presAssocID="{DD127E2C-4BB6-4F91-970F-81048CDBC9D6}" presName="connectorText" presStyleLbl="sibTrans1D1" presStyleIdx="6" presStyleCnt="8"/>
      <dgm:spPr/>
    </dgm:pt>
    <dgm:pt modelId="{C58D83DB-4E1C-4974-A5BA-98A77B0917BA}" type="pres">
      <dgm:prSet presAssocID="{A16D809F-DE60-46FF-BDF6-10BB051F962E}" presName="node" presStyleLbl="node1" presStyleIdx="7" presStyleCnt="9" custScaleX="95954" custScaleY="144673">
        <dgm:presLayoutVars>
          <dgm:bulletEnabled val="1"/>
        </dgm:presLayoutVars>
      </dgm:prSet>
      <dgm:spPr/>
    </dgm:pt>
    <dgm:pt modelId="{B74E82B5-AD88-422F-AA8C-891788180AD6}" type="pres">
      <dgm:prSet presAssocID="{BAB3090B-D2C0-46B8-97A0-B8C29FABDAEB}" presName="sibTrans" presStyleLbl="sibTrans1D1" presStyleIdx="7" presStyleCnt="8"/>
      <dgm:spPr/>
    </dgm:pt>
    <dgm:pt modelId="{070060D5-7E99-44BB-8A07-C3A2CC4A224D}" type="pres">
      <dgm:prSet presAssocID="{BAB3090B-D2C0-46B8-97A0-B8C29FABDAEB}" presName="connectorText" presStyleLbl="sibTrans1D1" presStyleIdx="7" presStyleCnt="8"/>
      <dgm:spPr/>
    </dgm:pt>
    <dgm:pt modelId="{68F3D767-4F85-45DC-B063-847018FC5E3A}" type="pres">
      <dgm:prSet presAssocID="{078E252B-30C4-41DB-A274-E16049965DC1}" presName="node" presStyleLbl="node1" presStyleIdx="8" presStyleCnt="9" custScaleX="115877" custScaleY="144673">
        <dgm:presLayoutVars>
          <dgm:bulletEnabled val="1"/>
        </dgm:presLayoutVars>
      </dgm:prSet>
      <dgm:spPr/>
    </dgm:pt>
  </dgm:ptLst>
  <dgm:cxnLst>
    <dgm:cxn modelId="{89EBE000-E278-4A88-B3B3-3FAAEFB51860}" srcId="{C35EE0FE-C8FE-4C4A-8407-FEA490DF9E34}" destId="{53800DD9-21D0-4E9C-AF40-AC7FE0233DB9}" srcOrd="3" destOrd="0" parTransId="{EE39261A-B1B1-46A8-AED0-BD9FAA935576}" sibTransId="{5455E85B-7354-4E29-9659-F1C1D20A50EF}"/>
    <dgm:cxn modelId="{138CD702-6531-4124-AB60-D3274458C2A7}" type="presOf" srcId="{45F3AC94-2205-4A94-8A48-FB49373EDA91}" destId="{5836FE14-45DB-4669-89D2-8A48CE413111}" srcOrd="1" destOrd="0" presId="urn:microsoft.com/office/officeart/2016/7/layout/RepeatingBendingProcessNew"/>
    <dgm:cxn modelId="{44E71F22-61A7-44A6-86A8-BAFE3998105B}" srcId="{C35EE0FE-C8FE-4C4A-8407-FEA490DF9E34}" destId="{98D1C75B-7BD8-4D3D-AC75-078D6120425C}" srcOrd="1" destOrd="0" parTransId="{71208614-010B-474E-861B-8D993315BD60}" sibTransId="{E8430A90-4991-445C-A44D-BB2A493D8469}"/>
    <dgm:cxn modelId="{3923F32A-D15A-4930-8C08-FE3F70B86EC0}" type="presOf" srcId="{C35EE0FE-C8FE-4C4A-8407-FEA490DF9E34}" destId="{E9F91F55-212D-483E-AB92-31B27850D05F}" srcOrd="0" destOrd="0" presId="urn:microsoft.com/office/officeart/2016/7/layout/RepeatingBendingProcessNew"/>
    <dgm:cxn modelId="{D7E50B2F-D0AE-4F51-A41E-CAD6D1A96A29}" srcId="{C35EE0FE-C8FE-4C4A-8407-FEA490DF9E34}" destId="{C9892B1F-1614-4F67-A99F-5203D3677181}" srcOrd="5" destOrd="0" parTransId="{67ADAE2C-12D1-40B5-840F-F563573EEC1D}" sibTransId="{57F001EA-EFC1-489F-BC94-328C9C04311A}"/>
    <dgm:cxn modelId="{A16B1732-B449-4A40-ABE1-0D5CD2A6A21F}" type="presOf" srcId="{BAB3090B-D2C0-46B8-97A0-B8C29FABDAEB}" destId="{070060D5-7E99-44BB-8A07-C3A2CC4A224D}" srcOrd="1" destOrd="0" presId="urn:microsoft.com/office/officeart/2016/7/layout/RepeatingBendingProcessNew"/>
    <dgm:cxn modelId="{DA798634-1AD3-460A-A5D4-F63407C811CA}" type="presOf" srcId="{29548783-1572-4EA0-9334-73BCA60777C2}" destId="{4DC2228E-89ED-48D3-A484-8657B0A57DCE}" srcOrd="0" destOrd="0" presId="urn:microsoft.com/office/officeart/2016/7/layout/RepeatingBendingProcessNew"/>
    <dgm:cxn modelId="{235D2A61-4642-4AB6-931B-D54562583A0F}" type="presOf" srcId="{F37E4846-527B-430E-B8E8-2579DF4075EE}" destId="{FB00105E-7D16-49AC-BC8C-F0EB7726B2E7}" srcOrd="0" destOrd="0" presId="urn:microsoft.com/office/officeart/2016/7/layout/RepeatingBendingProcessNew"/>
    <dgm:cxn modelId="{BCC82F65-9FDD-4A9C-9773-0941EA2A55C1}" type="presOf" srcId="{DD127E2C-4BB6-4F91-970F-81048CDBC9D6}" destId="{B54588DF-248F-4555-AFE8-B47D2FACCC15}" srcOrd="0" destOrd="0" presId="urn:microsoft.com/office/officeart/2016/7/layout/RepeatingBendingProcessNew"/>
    <dgm:cxn modelId="{1CEA6868-F313-4C2C-809F-74385B521C62}" type="presOf" srcId="{E8430A90-4991-445C-A44D-BB2A493D8469}" destId="{F1AA5028-62E3-4E53-8CB4-B9F0BF64A8BD}" srcOrd="0" destOrd="0" presId="urn:microsoft.com/office/officeart/2016/7/layout/RepeatingBendingProcessNew"/>
    <dgm:cxn modelId="{37542849-6487-4EB1-83B6-09A5AD0FCC14}" type="presOf" srcId="{29548783-1572-4EA0-9334-73BCA60777C2}" destId="{FD14ED2F-F641-4FE4-8B25-7A686366D2DA}" srcOrd="1" destOrd="0" presId="urn:microsoft.com/office/officeart/2016/7/layout/RepeatingBendingProcessNew"/>
    <dgm:cxn modelId="{98C78B49-3C46-4198-BE97-14C231A51EE9}" type="presOf" srcId="{5455E85B-7354-4E29-9659-F1C1D20A50EF}" destId="{2E37B3CD-2E60-4816-8D22-8C6C7AB57472}" srcOrd="1" destOrd="0" presId="urn:microsoft.com/office/officeart/2016/7/layout/RepeatingBendingProcessNew"/>
    <dgm:cxn modelId="{7DE10B4E-6258-44B9-B825-827B90843880}" srcId="{C35EE0FE-C8FE-4C4A-8407-FEA490DF9E34}" destId="{5314303D-3D3A-42FA-8E16-DFF43F215CCF}" srcOrd="4" destOrd="0" parTransId="{113FBDC5-E1B8-4B4D-B063-E1221EB90699}" sibTransId="{45F3AC94-2205-4A94-8A48-FB49373EDA91}"/>
    <dgm:cxn modelId="{4AC1426E-B87C-4E26-BEC2-E28E50E99599}" type="presOf" srcId="{DD127E2C-4BB6-4F91-970F-81048CDBC9D6}" destId="{A81AA8B2-EFE4-44A1-A709-BC875CB8DE17}" srcOrd="1" destOrd="0" presId="urn:microsoft.com/office/officeart/2016/7/layout/RepeatingBendingProcessNew"/>
    <dgm:cxn modelId="{FA67CF51-766F-45F9-843D-7E9A0C9BFF18}" type="presOf" srcId="{E8430A90-4991-445C-A44D-BB2A493D8469}" destId="{CB021D3F-EA61-48CE-912A-0F1328E3DEDC}" srcOrd="1" destOrd="0" presId="urn:microsoft.com/office/officeart/2016/7/layout/RepeatingBendingProcessNew"/>
    <dgm:cxn modelId="{581E3478-99C0-466A-AFE7-F6FA5A0A6C72}" type="presOf" srcId="{57F001EA-EFC1-489F-BC94-328C9C04311A}" destId="{C93B85D6-EA04-4A0B-AFD9-C27322D897D0}" srcOrd="0" destOrd="0" presId="urn:microsoft.com/office/officeart/2016/7/layout/RepeatingBendingProcessNew"/>
    <dgm:cxn modelId="{2933657C-A69B-4DBB-A244-32DFA6CFC01A}" type="presOf" srcId="{57F001EA-EFC1-489F-BC94-328C9C04311A}" destId="{DBAF7D66-E12B-4B13-865F-AEEEFA59C004}" srcOrd="1" destOrd="0" presId="urn:microsoft.com/office/officeart/2016/7/layout/RepeatingBendingProcessNew"/>
    <dgm:cxn modelId="{FB1EC47C-4CE2-405E-983D-FDE0D3DD1523}" type="presOf" srcId="{D8E694DD-3F8E-43B6-9FE8-9213A0F55B0E}" destId="{EB74CB8F-0C7C-4D8B-830B-0A9EF7F7DC1E}" srcOrd="0" destOrd="0" presId="urn:microsoft.com/office/officeart/2016/7/layout/RepeatingBendingProcessNew"/>
    <dgm:cxn modelId="{40D60588-2BB6-4204-85F2-483879BF97FE}" type="presOf" srcId="{A16D809F-DE60-46FF-BDF6-10BB051F962E}" destId="{C58D83DB-4E1C-4974-A5BA-98A77B0917BA}" srcOrd="0" destOrd="0" presId="urn:microsoft.com/office/officeart/2016/7/layout/RepeatingBendingProcessNew"/>
    <dgm:cxn modelId="{EA3FBE8D-7417-4F58-ADDF-C9FD77D8FDB3}" type="presOf" srcId="{C9892B1F-1614-4F67-A99F-5203D3677181}" destId="{F98BE56E-6682-4EDE-9F33-6B7E3B1C49C2}" srcOrd="0" destOrd="0" presId="urn:microsoft.com/office/officeart/2016/7/layout/RepeatingBendingProcessNew"/>
    <dgm:cxn modelId="{B9A823A1-3DBF-4994-A421-7F8A32954A46}" srcId="{C35EE0FE-C8FE-4C4A-8407-FEA490DF9E34}" destId="{A16D809F-DE60-46FF-BDF6-10BB051F962E}" srcOrd="7" destOrd="0" parTransId="{82C99174-6BCF-4259-8D8B-9A8B96746E39}" sibTransId="{BAB3090B-D2C0-46B8-97A0-B8C29FABDAEB}"/>
    <dgm:cxn modelId="{34AAE7A2-EBF3-49B8-BCC9-94377CC65E08}" type="presOf" srcId="{45F3AC94-2205-4A94-8A48-FB49373EDA91}" destId="{90221238-8D9E-4D5E-AC54-1A7239F9DE6C}" srcOrd="0" destOrd="0" presId="urn:microsoft.com/office/officeart/2016/7/layout/RepeatingBendingProcessNew"/>
    <dgm:cxn modelId="{80F958A8-0671-4E1A-93DE-5991025C3F7F}" type="presOf" srcId="{BAB3090B-D2C0-46B8-97A0-B8C29FABDAEB}" destId="{B74E82B5-AD88-422F-AA8C-891788180AD6}" srcOrd="0" destOrd="0" presId="urn:microsoft.com/office/officeart/2016/7/layout/RepeatingBendingProcessNew"/>
    <dgm:cxn modelId="{B79542A9-5ED2-4577-BD69-189FC10CBD1F}" srcId="{C35EE0FE-C8FE-4C4A-8407-FEA490DF9E34}" destId="{F37E4846-527B-430E-B8E8-2579DF4075EE}" srcOrd="6" destOrd="0" parTransId="{A70672B7-4F01-4B03-A8D3-2E40695ABCBD}" sibTransId="{DD127E2C-4BB6-4F91-970F-81048CDBC9D6}"/>
    <dgm:cxn modelId="{EC89D1B1-6CEA-454A-A168-A4B62992E752}" type="presOf" srcId="{5314303D-3D3A-42FA-8E16-DFF43F215CCF}" destId="{3A6E4164-4793-40F0-9D33-C2F88F5EFC72}" srcOrd="0" destOrd="0" presId="urn:microsoft.com/office/officeart/2016/7/layout/RepeatingBendingProcessNew"/>
    <dgm:cxn modelId="{CE6558B2-7407-4B42-B04E-9F09016D864F}" srcId="{C35EE0FE-C8FE-4C4A-8407-FEA490DF9E34}" destId="{D8E694DD-3F8E-43B6-9FE8-9213A0F55B0E}" srcOrd="2" destOrd="0" parTransId="{09FBC915-4882-4243-9BF8-8BBF05D11843}" sibTransId="{7CAB0577-5D01-4B3A-882B-0FC0282B5EB5}"/>
    <dgm:cxn modelId="{673901C5-4B65-4115-B5E5-5634AAD64715}" type="presOf" srcId="{7CAB0577-5D01-4B3A-882B-0FC0282B5EB5}" destId="{D866C319-187C-4CB2-B965-A115E02DABB7}" srcOrd="0" destOrd="0" presId="urn:microsoft.com/office/officeart/2016/7/layout/RepeatingBendingProcessNew"/>
    <dgm:cxn modelId="{EB616CDD-EB22-4D24-B3DE-66D0CD85F3AA}" type="presOf" srcId="{53800DD9-21D0-4E9C-AF40-AC7FE0233DB9}" destId="{F0F6A956-6F86-40C2-812E-00DD573660F7}" srcOrd="0" destOrd="0" presId="urn:microsoft.com/office/officeart/2016/7/layout/RepeatingBendingProcessNew"/>
    <dgm:cxn modelId="{493695E5-4924-485A-9EC5-3BCD8648FB83}" srcId="{C35EE0FE-C8FE-4C4A-8407-FEA490DF9E34}" destId="{078E252B-30C4-41DB-A274-E16049965DC1}" srcOrd="8" destOrd="0" parTransId="{EA4349B8-337B-4514-8B97-E82D399D3E8F}" sibTransId="{38271FF8-3E3A-46E6-AAFB-1AD7852723B2}"/>
    <dgm:cxn modelId="{A55AF8E8-E11B-4D88-8F06-3E25A341A770}" type="presOf" srcId="{318BDB1F-D329-4EC4-A36C-98D8DB74BAD1}" destId="{286F6688-CD55-41F0-A017-4D4AD17B796D}" srcOrd="0" destOrd="0" presId="urn:microsoft.com/office/officeart/2016/7/layout/RepeatingBendingProcessNew"/>
    <dgm:cxn modelId="{135A5DF3-BBB7-4039-84E4-4B211028161F}" srcId="{C35EE0FE-C8FE-4C4A-8407-FEA490DF9E34}" destId="{318BDB1F-D329-4EC4-A36C-98D8DB74BAD1}" srcOrd="0" destOrd="0" parTransId="{34AD41E0-DC18-46D4-B1CC-CD9924030F7A}" sibTransId="{29548783-1572-4EA0-9334-73BCA60777C2}"/>
    <dgm:cxn modelId="{7E5BE4F4-95F2-4A3A-98CF-60CBAF9404DF}" type="presOf" srcId="{5455E85B-7354-4E29-9659-F1C1D20A50EF}" destId="{928A9AE1-3FD7-434A-A3B9-A274FB900557}" srcOrd="0" destOrd="0" presId="urn:microsoft.com/office/officeart/2016/7/layout/RepeatingBendingProcessNew"/>
    <dgm:cxn modelId="{88A028F7-95A9-44F2-BB77-40229B00BF9D}" type="presOf" srcId="{7CAB0577-5D01-4B3A-882B-0FC0282B5EB5}" destId="{C34E7B70-9D5F-425E-93DF-5BCB9C6E2346}" srcOrd="1" destOrd="0" presId="urn:microsoft.com/office/officeart/2016/7/layout/RepeatingBendingProcessNew"/>
    <dgm:cxn modelId="{01817DF8-E849-4782-9E01-21D0446A7D15}" type="presOf" srcId="{078E252B-30C4-41DB-A274-E16049965DC1}" destId="{68F3D767-4F85-45DC-B063-847018FC5E3A}" srcOrd="0" destOrd="0" presId="urn:microsoft.com/office/officeart/2016/7/layout/RepeatingBendingProcessNew"/>
    <dgm:cxn modelId="{64A9ADFA-3D95-4843-B780-D4B229CCDDB0}" type="presOf" srcId="{98D1C75B-7BD8-4D3D-AC75-078D6120425C}" destId="{478507DC-9161-4E82-9A28-3E38AE57866D}" srcOrd="0" destOrd="0" presId="urn:microsoft.com/office/officeart/2016/7/layout/RepeatingBendingProcessNew"/>
    <dgm:cxn modelId="{FF765606-7940-4B30-B0C5-18D905DBC602}" type="presParOf" srcId="{E9F91F55-212D-483E-AB92-31B27850D05F}" destId="{286F6688-CD55-41F0-A017-4D4AD17B796D}" srcOrd="0" destOrd="0" presId="urn:microsoft.com/office/officeart/2016/7/layout/RepeatingBendingProcessNew"/>
    <dgm:cxn modelId="{F6DC0FAD-3F6E-4809-A9CD-E5ABB903520D}" type="presParOf" srcId="{E9F91F55-212D-483E-AB92-31B27850D05F}" destId="{4DC2228E-89ED-48D3-A484-8657B0A57DCE}" srcOrd="1" destOrd="0" presId="urn:microsoft.com/office/officeart/2016/7/layout/RepeatingBendingProcessNew"/>
    <dgm:cxn modelId="{EBEAC03C-8C39-4F81-BFB5-545889C1C2BF}" type="presParOf" srcId="{4DC2228E-89ED-48D3-A484-8657B0A57DCE}" destId="{FD14ED2F-F641-4FE4-8B25-7A686366D2DA}" srcOrd="0" destOrd="0" presId="urn:microsoft.com/office/officeart/2016/7/layout/RepeatingBendingProcessNew"/>
    <dgm:cxn modelId="{F8D888E9-1A86-4A0C-B3B0-85E0E94CAA9B}" type="presParOf" srcId="{E9F91F55-212D-483E-AB92-31B27850D05F}" destId="{478507DC-9161-4E82-9A28-3E38AE57866D}" srcOrd="2" destOrd="0" presId="urn:microsoft.com/office/officeart/2016/7/layout/RepeatingBendingProcessNew"/>
    <dgm:cxn modelId="{0BE44C3C-D2A3-4913-89A5-69AD8DAE7F9A}" type="presParOf" srcId="{E9F91F55-212D-483E-AB92-31B27850D05F}" destId="{F1AA5028-62E3-4E53-8CB4-B9F0BF64A8BD}" srcOrd="3" destOrd="0" presId="urn:microsoft.com/office/officeart/2016/7/layout/RepeatingBendingProcessNew"/>
    <dgm:cxn modelId="{7E823357-5BAC-4C92-8E6D-8F838A5DD53F}" type="presParOf" srcId="{F1AA5028-62E3-4E53-8CB4-B9F0BF64A8BD}" destId="{CB021D3F-EA61-48CE-912A-0F1328E3DEDC}" srcOrd="0" destOrd="0" presId="urn:microsoft.com/office/officeart/2016/7/layout/RepeatingBendingProcessNew"/>
    <dgm:cxn modelId="{6C7DD5F2-E544-482A-915C-2F6203A1D700}" type="presParOf" srcId="{E9F91F55-212D-483E-AB92-31B27850D05F}" destId="{EB74CB8F-0C7C-4D8B-830B-0A9EF7F7DC1E}" srcOrd="4" destOrd="0" presId="urn:microsoft.com/office/officeart/2016/7/layout/RepeatingBendingProcessNew"/>
    <dgm:cxn modelId="{34F9E258-3E60-4718-BEBE-382DE3AB01D2}" type="presParOf" srcId="{E9F91F55-212D-483E-AB92-31B27850D05F}" destId="{D866C319-187C-4CB2-B965-A115E02DABB7}" srcOrd="5" destOrd="0" presId="urn:microsoft.com/office/officeart/2016/7/layout/RepeatingBendingProcessNew"/>
    <dgm:cxn modelId="{8AAC0A88-F60B-4836-A22C-0E9F32D8626B}" type="presParOf" srcId="{D866C319-187C-4CB2-B965-A115E02DABB7}" destId="{C34E7B70-9D5F-425E-93DF-5BCB9C6E2346}" srcOrd="0" destOrd="0" presId="urn:microsoft.com/office/officeart/2016/7/layout/RepeatingBendingProcessNew"/>
    <dgm:cxn modelId="{6751248C-B1EB-4574-9716-133B491F4978}" type="presParOf" srcId="{E9F91F55-212D-483E-AB92-31B27850D05F}" destId="{F0F6A956-6F86-40C2-812E-00DD573660F7}" srcOrd="6" destOrd="0" presId="urn:microsoft.com/office/officeart/2016/7/layout/RepeatingBendingProcessNew"/>
    <dgm:cxn modelId="{FFF58D10-3774-40A4-AB29-DCA4B615FB48}" type="presParOf" srcId="{E9F91F55-212D-483E-AB92-31B27850D05F}" destId="{928A9AE1-3FD7-434A-A3B9-A274FB900557}" srcOrd="7" destOrd="0" presId="urn:microsoft.com/office/officeart/2016/7/layout/RepeatingBendingProcessNew"/>
    <dgm:cxn modelId="{C240BE33-0835-437D-BFFB-7ACF27F42B1A}" type="presParOf" srcId="{928A9AE1-3FD7-434A-A3B9-A274FB900557}" destId="{2E37B3CD-2E60-4816-8D22-8C6C7AB57472}" srcOrd="0" destOrd="0" presId="urn:microsoft.com/office/officeart/2016/7/layout/RepeatingBendingProcessNew"/>
    <dgm:cxn modelId="{58CF3F41-F9F1-47D8-945B-DB7856D78AA4}" type="presParOf" srcId="{E9F91F55-212D-483E-AB92-31B27850D05F}" destId="{3A6E4164-4793-40F0-9D33-C2F88F5EFC72}" srcOrd="8" destOrd="0" presId="urn:microsoft.com/office/officeart/2016/7/layout/RepeatingBendingProcessNew"/>
    <dgm:cxn modelId="{E1E5ABBB-0765-40D4-A7B6-14C42C79CE94}" type="presParOf" srcId="{E9F91F55-212D-483E-AB92-31B27850D05F}" destId="{90221238-8D9E-4D5E-AC54-1A7239F9DE6C}" srcOrd="9" destOrd="0" presId="urn:microsoft.com/office/officeart/2016/7/layout/RepeatingBendingProcessNew"/>
    <dgm:cxn modelId="{5B6EDBC4-D58E-4130-8B8E-7EBBAC5B719B}" type="presParOf" srcId="{90221238-8D9E-4D5E-AC54-1A7239F9DE6C}" destId="{5836FE14-45DB-4669-89D2-8A48CE413111}" srcOrd="0" destOrd="0" presId="urn:microsoft.com/office/officeart/2016/7/layout/RepeatingBendingProcessNew"/>
    <dgm:cxn modelId="{0F3F5D60-0066-47DC-94A8-E7CC09A8C8DD}" type="presParOf" srcId="{E9F91F55-212D-483E-AB92-31B27850D05F}" destId="{F98BE56E-6682-4EDE-9F33-6B7E3B1C49C2}" srcOrd="10" destOrd="0" presId="urn:microsoft.com/office/officeart/2016/7/layout/RepeatingBendingProcessNew"/>
    <dgm:cxn modelId="{560275FF-253B-4991-887C-818AEFFA5108}" type="presParOf" srcId="{E9F91F55-212D-483E-AB92-31B27850D05F}" destId="{C93B85D6-EA04-4A0B-AFD9-C27322D897D0}" srcOrd="11" destOrd="0" presId="urn:microsoft.com/office/officeart/2016/7/layout/RepeatingBendingProcessNew"/>
    <dgm:cxn modelId="{7B5C1869-BBDC-4B01-93F0-8804744BC8BA}" type="presParOf" srcId="{C93B85D6-EA04-4A0B-AFD9-C27322D897D0}" destId="{DBAF7D66-E12B-4B13-865F-AEEEFA59C004}" srcOrd="0" destOrd="0" presId="urn:microsoft.com/office/officeart/2016/7/layout/RepeatingBendingProcessNew"/>
    <dgm:cxn modelId="{DB1D2BD4-C623-4C1F-9176-8A618E9072DE}" type="presParOf" srcId="{E9F91F55-212D-483E-AB92-31B27850D05F}" destId="{FB00105E-7D16-49AC-BC8C-F0EB7726B2E7}" srcOrd="12" destOrd="0" presId="urn:microsoft.com/office/officeart/2016/7/layout/RepeatingBendingProcessNew"/>
    <dgm:cxn modelId="{D451A901-728B-412C-8CAE-6921E337FC3E}" type="presParOf" srcId="{E9F91F55-212D-483E-AB92-31B27850D05F}" destId="{B54588DF-248F-4555-AFE8-B47D2FACCC15}" srcOrd="13" destOrd="0" presId="urn:microsoft.com/office/officeart/2016/7/layout/RepeatingBendingProcessNew"/>
    <dgm:cxn modelId="{48FA0A72-C67D-436F-83C4-C4FD596320B3}" type="presParOf" srcId="{B54588DF-248F-4555-AFE8-B47D2FACCC15}" destId="{A81AA8B2-EFE4-44A1-A709-BC875CB8DE17}" srcOrd="0" destOrd="0" presId="urn:microsoft.com/office/officeart/2016/7/layout/RepeatingBendingProcessNew"/>
    <dgm:cxn modelId="{5B60C3C9-F327-46E7-84B1-2F73E11B637A}" type="presParOf" srcId="{E9F91F55-212D-483E-AB92-31B27850D05F}" destId="{C58D83DB-4E1C-4974-A5BA-98A77B0917BA}" srcOrd="14" destOrd="0" presId="urn:microsoft.com/office/officeart/2016/7/layout/RepeatingBendingProcessNew"/>
    <dgm:cxn modelId="{D102EE73-C905-4010-AD36-B405A31AA08A}" type="presParOf" srcId="{E9F91F55-212D-483E-AB92-31B27850D05F}" destId="{B74E82B5-AD88-422F-AA8C-891788180AD6}" srcOrd="15" destOrd="0" presId="urn:microsoft.com/office/officeart/2016/7/layout/RepeatingBendingProcessNew"/>
    <dgm:cxn modelId="{6260C75C-18A2-4479-89F8-449238B53AD8}" type="presParOf" srcId="{B74E82B5-AD88-422F-AA8C-891788180AD6}" destId="{070060D5-7E99-44BB-8A07-C3A2CC4A224D}" srcOrd="0" destOrd="0" presId="urn:microsoft.com/office/officeart/2016/7/layout/RepeatingBendingProcessNew"/>
    <dgm:cxn modelId="{F9937CA0-5F2D-46CB-87AD-4C7EE7EE979A}" type="presParOf" srcId="{E9F91F55-212D-483E-AB92-31B27850D05F}" destId="{68F3D767-4F85-45DC-B063-847018FC5E3A}" srcOrd="1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40E2E5-25B1-4A5C-B68D-A48F1A6A4F51}"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8A679615-EEB1-4400-AB1A-532B509FE3D6}">
      <dgm:prSet/>
      <dgm:spPr/>
      <dgm:t>
        <a:bodyPr/>
        <a:lstStyle/>
        <a:p>
          <a:r>
            <a:rPr lang="el-GR" dirty="0"/>
            <a:t>Ηλικία των μαθητών</a:t>
          </a:r>
          <a:endParaRPr lang="en-US" dirty="0"/>
        </a:p>
      </dgm:t>
    </dgm:pt>
    <dgm:pt modelId="{982D066A-F883-41D6-9215-BFD6624BAB93}" type="parTrans" cxnId="{32F6A457-30D7-4C32-9FB1-95D5910E539E}">
      <dgm:prSet/>
      <dgm:spPr/>
      <dgm:t>
        <a:bodyPr/>
        <a:lstStyle/>
        <a:p>
          <a:endParaRPr lang="en-US"/>
        </a:p>
      </dgm:t>
    </dgm:pt>
    <dgm:pt modelId="{D584C083-CCEA-46F0-9BD1-7D339B280D07}" type="sibTrans" cxnId="{32F6A457-30D7-4C32-9FB1-95D5910E539E}">
      <dgm:prSet/>
      <dgm:spPr/>
      <dgm:t>
        <a:bodyPr/>
        <a:lstStyle/>
        <a:p>
          <a:endParaRPr lang="en-US"/>
        </a:p>
      </dgm:t>
    </dgm:pt>
    <dgm:pt modelId="{C533412F-FF19-4209-9C0B-96CC495F45DE}">
      <dgm:prSet/>
      <dgm:spPr/>
      <dgm:t>
        <a:bodyPr/>
        <a:lstStyle/>
        <a:p>
          <a:r>
            <a:rPr lang="el-GR" dirty="0"/>
            <a:t>Το φύλο των μαθητών</a:t>
          </a:r>
          <a:endParaRPr lang="en-US" dirty="0"/>
        </a:p>
      </dgm:t>
    </dgm:pt>
    <dgm:pt modelId="{EA8BAA1C-D1B2-487E-9B51-EDCC2DB9F872}" type="parTrans" cxnId="{C6087CBC-2CC2-4B0C-97E1-FB75AB327463}">
      <dgm:prSet/>
      <dgm:spPr/>
      <dgm:t>
        <a:bodyPr/>
        <a:lstStyle/>
        <a:p>
          <a:endParaRPr lang="en-US"/>
        </a:p>
      </dgm:t>
    </dgm:pt>
    <dgm:pt modelId="{A90BFFE3-9E64-41C1-AEA1-BBC83F799373}" type="sibTrans" cxnId="{C6087CBC-2CC2-4B0C-97E1-FB75AB327463}">
      <dgm:prSet/>
      <dgm:spPr/>
      <dgm:t>
        <a:bodyPr/>
        <a:lstStyle/>
        <a:p>
          <a:endParaRPr lang="en-US"/>
        </a:p>
      </dgm:t>
    </dgm:pt>
    <dgm:pt modelId="{19CE3211-7195-446A-8264-7194B73BC51E}">
      <dgm:prSet/>
      <dgm:spPr/>
      <dgm:t>
        <a:bodyPr/>
        <a:lstStyle/>
        <a:p>
          <a:r>
            <a:rPr lang="el-GR" dirty="0"/>
            <a:t>Οι μορφές βίας που δέχονται οι μαθητές</a:t>
          </a:r>
          <a:endParaRPr lang="en-US" dirty="0"/>
        </a:p>
      </dgm:t>
    </dgm:pt>
    <dgm:pt modelId="{7280C4A0-5D38-4C52-94D7-93DE86A07938}" type="parTrans" cxnId="{95719A76-8867-461D-BC6B-A551A936233A}">
      <dgm:prSet/>
      <dgm:spPr/>
      <dgm:t>
        <a:bodyPr/>
        <a:lstStyle/>
        <a:p>
          <a:endParaRPr lang="en-US"/>
        </a:p>
      </dgm:t>
    </dgm:pt>
    <dgm:pt modelId="{C51B0342-AE32-4E98-8EC9-B4D9B4E1787F}" type="sibTrans" cxnId="{95719A76-8867-461D-BC6B-A551A936233A}">
      <dgm:prSet/>
      <dgm:spPr/>
      <dgm:t>
        <a:bodyPr/>
        <a:lstStyle/>
        <a:p>
          <a:endParaRPr lang="en-US"/>
        </a:p>
      </dgm:t>
    </dgm:pt>
    <dgm:pt modelId="{5216F631-8251-4AA8-A811-953549F032CE}">
      <dgm:prSet/>
      <dgm:spPr/>
      <dgm:t>
        <a:bodyPr/>
        <a:lstStyle/>
        <a:p>
          <a:r>
            <a:rPr lang="el-GR" dirty="0"/>
            <a:t>Ποια είναι η γνώμη για τη σχολική βία.</a:t>
          </a:r>
          <a:endParaRPr lang="en-US" dirty="0"/>
        </a:p>
      </dgm:t>
    </dgm:pt>
    <dgm:pt modelId="{AE8BEAC4-8F79-4871-AD78-B5F5772D73FD}" type="parTrans" cxnId="{3DEAD4EB-A063-490E-AF3A-832577EF7F12}">
      <dgm:prSet/>
      <dgm:spPr/>
      <dgm:t>
        <a:bodyPr/>
        <a:lstStyle/>
        <a:p>
          <a:endParaRPr lang="en-US"/>
        </a:p>
      </dgm:t>
    </dgm:pt>
    <dgm:pt modelId="{C024B137-AFAA-4A13-AE78-116A733F0E47}" type="sibTrans" cxnId="{3DEAD4EB-A063-490E-AF3A-832577EF7F12}">
      <dgm:prSet/>
      <dgm:spPr/>
      <dgm:t>
        <a:bodyPr/>
        <a:lstStyle/>
        <a:p>
          <a:endParaRPr lang="en-US"/>
        </a:p>
      </dgm:t>
    </dgm:pt>
    <dgm:pt modelId="{CEEA3898-621A-4854-91B8-D89FB459BCF5}">
      <dgm:prSet/>
      <dgm:spPr/>
      <dgm:t>
        <a:bodyPr/>
        <a:lstStyle/>
        <a:p>
          <a:r>
            <a:rPr lang="el-GR" dirty="0"/>
            <a:t>Αν έχουν δεχθεί σχολική βία.</a:t>
          </a:r>
          <a:endParaRPr lang="en-US" dirty="0"/>
        </a:p>
      </dgm:t>
    </dgm:pt>
    <dgm:pt modelId="{72324122-AA38-4BE2-8A51-A8D0EE163EB6}" type="parTrans" cxnId="{5F8C99D1-623A-45E5-950B-58021725A257}">
      <dgm:prSet/>
      <dgm:spPr/>
      <dgm:t>
        <a:bodyPr/>
        <a:lstStyle/>
        <a:p>
          <a:endParaRPr lang="en-US"/>
        </a:p>
      </dgm:t>
    </dgm:pt>
    <dgm:pt modelId="{98EE2AC1-66E4-4CD3-B2F9-61CA172E9C20}" type="sibTrans" cxnId="{5F8C99D1-623A-45E5-950B-58021725A257}">
      <dgm:prSet/>
      <dgm:spPr/>
      <dgm:t>
        <a:bodyPr/>
        <a:lstStyle/>
        <a:p>
          <a:endParaRPr lang="en-US"/>
        </a:p>
      </dgm:t>
    </dgm:pt>
    <dgm:pt modelId="{09B4C10D-55B1-400E-AFF5-123993AD5992}">
      <dgm:prSet/>
      <dgm:spPr/>
      <dgm:t>
        <a:bodyPr/>
        <a:lstStyle/>
        <a:p>
          <a:r>
            <a:rPr lang="el-GR" dirty="0"/>
            <a:t>Αν θεωρούν ότι οι εκπαιδευτικοί μπορούν να προλάβουν περιστατικά βίας</a:t>
          </a:r>
          <a:endParaRPr lang="en-US" dirty="0"/>
        </a:p>
      </dgm:t>
    </dgm:pt>
    <dgm:pt modelId="{6310EA68-467D-4EA5-8113-75E8598A6B8C}" type="parTrans" cxnId="{85285775-1135-429C-94F3-C8C6C3606572}">
      <dgm:prSet/>
      <dgm:spPr/>
      <dgm:t>
        <a:bodyPr/>
        <a:lstStyle/>
        <a:p>
          <a:endParaRPr lang="en-US"/>
        </a:p>
      </dgm:t>
    </dgm:pt>
    <dgm:pt modelId="{E563AF49-CDB3-4266-BEF1-060A4102AF3E}" type="sibTrans" cxnId="{85285775-1135-429C-94F3-C8C6C3606572}">
      <dgm:prSet/>
      <dgm:spPr/>
      <dgm:t>
        <a:bodyPr/>
        <a:lstStyle/>
        <a:p>
          <a:endParaRPr lang="en-US"/>
        </a:p>
      </dgm:t>
    </dgm:pt>
    <dgm:pt modelId="{CFB1CA99-DED3-4E50-868C-B663EDB0EBA1}">
      <dgm:prSet/>
      <dgm:spPr/>
      <dgm:t>
        <a:bodyPr/>
        <a:lstStyle/>
        <a:p>
          <a:r>
            <a:rPr lang="el-GR" dirty="0"/>
            <a:t>Τι θεωρούν σχολική βία.</a:t>
          </a:r>
          <a:endParaRPr lang="en-US" dirty="0"/>
        </a:p>
      </dgm:t>
    </dgm:pt>
    <dgm:pt modelId="{88D6808D-3ABA-43EC-B4E1-2F9DFB8A2133}" type="parTrans" cxnId="{7E2B6557-D463-4428-BDE5-373C55EFE773}">
      <dgm:prSet/>
      <dgm:spPr/>
      <dgm:t>
        <a:bodyPr/>
        <a:lstStyle/>
        <a:p>
          <a:endParaRPr lang="el-GR"/>
        </a:p>
      </dgm:t>
    </dgm:pt>
    <dgm:pt modelId="{086E9143-4BE7-45B9-A65D-03B1B1939B7B}" type="sibTrans" cxnId="{7E2B6557-D463-4428-BDE5-373C55EFE773}">
      <dgm:prSet/>
      <dgm:spPr/>
      <dgm:t>
        <a:bodyPr/>
        <a:lstStyle/>
        <a:p>
          <a:endParaRPr lang="el-GR"/>
        </a:p>
      </dgm:t>
    </dgm:pt>
    <dgm:pt modelId="{B083DB82-5B73-4B64-90AD-6BB7E3B0EF12}">
      <dgm:prSet/>
      <dgm:spPr/>
      <dgm:t>
        <a:bodyPr/>
        <a:lstStyle/>
        <a:p>
          <a:r>
            <a:rPr lang="el-GR" dirty="0"/>
            <a:t>Αν έχουν δεχθεί βία από τους εκπαιδευτικούς.</a:t>
          </a:r>
          <a:endParaRPr lang="en-US" dirty="0"/>
        </a:p>
      </dgm:t>
    </dgm:pt>
    <dgm:pt modelId="{9A91025A-B09F-46B1-A7AD-CCEAFC0A982F}" type="parTrans" cxnId="{F4182F6D-FB56-409C-92D7-FA000DD646F6}">
      <dgm:prSet/>
      <dgm:spPr/>
      <dgm:t>
        <a:bodyPr/>
        <a:lstStyle/>
        <a:p>
          <a:endParaRPr lang="el-GR"/>
        </a:p>
      </dgm:t>
    </dgm:pt>
    <dgm:pt modelId="{D3FC08A0-AAA7-460B-BF54-B983AA5A953B}" type="sibTrans" cxnId="{F4182F6D-FB56-409C-92D7-FA000DD646F6}">
      <dgm:prSet/>
      <dgm:spPr/>
      <dgm:t>
        <a:bodyPr/>
        <a:lstStyle/>
        <a:p>
          <a:endParaRPr lang="el-GR"/>
        </a:p>
      </dgm:t>
    </dgm:pt>
    <dgm:pt modelId="{95C4A283-54FE-45A4-89ED-AC83A8490E3B}">
      <dgm:prSet/>
      <dgm:spPr/>
      <dgm:t>
        <a:bodyPr/>
        <a:lstStyle/>
        <a:p>
          <a:r>
            <a:rPr lang="el-GR" dirty="0"/>
            <a:t>Η αντιμετώπιση περιστατικών σχολικής βίας.</a:t>
          </a:r>
          <a:endParaRPr lang="en-US" dirty="0"/>
        </a:p>
      </dgm:t>
    </dgm:pt>
    <dgm:pt modelId="{1B22E96C-A94A-4892-AF52-D62568FCDE32}" type="parTrans" cxnId="{6EEAAE9C-EC65-4905-89F1-1915ECD6C5F0}">
      <dgm:prSet/>
      <dgm:spPr/>
      <dgm:t>
        <a:bodyPr/>
        <a:lstStyle/>
        <a:p>
          <a:endParaRPr lang="el-GR"/>
        </a:p>
      </dgm:t>
    </dgm:pt>
    <dgm:pt modelId="{0AFB41E9-017A-4910-98DE-52AE3D41FACA}" type="sibTrans" cxnId="{6EEAAE9C-EC65-4905-89F1-1915ECD6C5F0}">
      <dgm:prSet/>
      <dgm:spPr/>
      <dgm:t>
        <a:bodyPr/>
        <a:lstStyle/>
        <a:p>
          <a:endParaRPr lang="el-GR"/>
        </a:p>
      </dgm:t>
    </dgm:pt>
    <dgm:pt modelId="{477F3AB7-39BB-47DF-9D0A-682FB0479F83}" type="pres">
      <dgm:prSet presAssocID="{6740E2E5-25B1-4A5C-B68D-A48F1A6A4F51}" presName="linear" presStyleCnt="0">
        <dgm:presLayoutVars>
          <dgm:animLvl val="lvl"/>
          <dgm:resizeHandles val="exact"/>
        </dgm:presLayoutVars>
      </dgm:prSet>
      <dgm:spPr/>
    </dgm:pt>
    <dgm:pt modelId="{26D54E41-8350-4EE2-97C1-FDB17049FFF1}" type="pres">
      <dgm:prSet presAssocID="{8A679615-EEB1-4400-AB1A-532B509FE3D6}" presName="parentText" presStyleLbl="node1" presStyleIdx="0" presStyleCnt="9">
        <dgm:presLayoutVars>
          <dgm:chMax val="0"/>
          <dgm:bulletEnabled val="1"/>
        </dgm:presLayoutVars>
      </dgm:prSet>
      <dgm:spPr/>
    </dgm:pt>
    <dgm:pt modelId="{F94B3656-35D5-423B-8FAF-6DCEC71D17B4}" type="pres">
      <dgm:prSet presAssocID="{D584C083-CCEA-46F0-9BD1-7D339B280D07}" presName="spacer" presStyleCnt="0"/>
      <dgm:spPr/>
    </dgm:pt>
    <dgm:pt modelId="{194CF30B-BE69-49A5-A9DA-C03D5BDDD326}" type="pres">
      <dgm:prSet presAssocID="{C533412F-FF19-4209-9C0B-96CC495F45DE}" presName="parentText" presStyleLbl="node1" presStyleIdx="1" presStyleCnt="9">
        <dgm:presLayoutVars>
          <dgm:chMax val="0"/>
          <dgm:bulletEnabled val="1"/>
        </dgm:presLayoutVars>
      </dgm:prSet>
      <dgm:spPr/>
    </dgm:pt>
    <dgm:pt modelId="{86A7F447-F00F-4433-926C-F8940811BFFB}" type="pres">
      <dgm:prSet presAssocID="{A90BFFE3-9E64-41C1-AEA1-BBC83F799373}" presName="spacer" presStyleCnt="0"/>
      <dgm:spPr/>
    </dgm:pt>
    <dgm:pt modelId="{C44E03CC-C187-4A9D-8A0A-9E6C1B4CE97F}" type="pres">
      <dgm:prSet presAssocID="{CFB1CA99-DED3-4E50-868C-B663EDB0EBA1}" presName="parentText" presStyleLbl="node1" presStyleIdx="2" presStyleCnt="9">
        <dgm:presLayoutVars>
          <dgm:chMax val="0"/>
          <dgm:bulletEnabled val="1"/>
        </dgm:presLayoutVars>
      </dgm:prSet>
      <dgm:spPr/>
    </dgm:pt>
    <dgm:pt modelId="{4480C3FA-0C5A-4F01-B14E-101978665BEC}" type="pres">
      <dgm:prSet presAssocID="{086E9143-4BE7-45B9-A65D-03B1B1939B7B}" presName="spacer" presStyleCnt="0"/>
      <dgm:spPr/>
    </dgm:pt>
    <dgm:pt modelId="{A726D4EB-A03C-4020-A3D9-8A3D5F8AA4A1}" type="pres">
      <dgm:prSet presAssocID="{19CE3211-7195-446A-8264-7194B73BC51E}" presName="parentText" presStyleLbl="node1" presStyleIdx="3" presStyleCnt="9">
        <dgm:presLayoutVars>
          <dgm:chMax val="0"/>
          <dgm:bulletEnabled val="1"/>
        </dgm:presLayoutVars>
      </dgm:prSet>
      <dgm:spPr/>
    </dgm:pt>
    <dgm:pt modelId="{1B9040CD-8FDA-44E0-A1E1-CC091AC480CE}" type="pres">
      <dgm:prSet presAssocID="{C51B0342-AE32-4E98-8EC9-B4D9B4E1787F}" presName="spacer" presStyleCnt="0"/>
      <dgm:spPr/>
    </dgm:pt>
    <dgm:pt modelId="{28830BDE-19EE-4D9F-8236-D8E1229F4FDC}" type="pres">
      <dgm:prSet presAssocID="{5216F631-8251-4AA8-A811-953549F032CE}" presName="parentText" presStyleLbl="node1" presStyleIdx="4" presStyleCnt="9">
        <dgm:presLayoutVars>
          <dgm:chMax val="0"/>
          <dgm:bulletEnabled val="1"/>
        </dgm:presLayoutVars>
      </dgm:prSet>
      <dgm:spPr/>
    </dgm:pt>
    <dgm:pt modelId="{68FCB603-D079-4E16-A228-75AC01BC2140}" type="pres">
      <dgm:prSet presAssocID="{C024B137-AFAA-4A13-AE78-116A733F0E47}" presName="spacer" presStyleCnt="0"/>
      <dgm:spPr/>
    </dgm:pt>
    <dgm:pt modelId="{5F2D5068-78F3-454D-8E9C-3BF7D11F1723}" type="pres">
      <dgm:prSet presAssocID="{CEEA3898-621A-4854-91B8-D89FB459BCF5}" presName="parentText" presStyleLbl="node1" presStyleIdx="5" presStyleCnt="9">
        <dgm:presLayoutVars>
          <dgm:chMax val="0"/>
          <dgm:bulletEnabled val="1"/>
        </dgm:presLayoutVars>
      </dgm:prSet>
      <dgm:spPr/>
    </dgm:pt>
    <dgm:pt modelId="{6A9A0227-39A2-4642-9F8F-BF3705FA1092}" type="pres">
      <dgm:prSet presAssocID="{98EE2AC1-66E4-4CD3-B2F9-61CA172E9C20}" presName="spacer" presStyleCnt="0"/>
      <dgm:spPr/>
    </dgm:pt>
    <dgm:pt modelId="{3628AD1B-F147-4D66-88C9-67A64BEC582C}" type="pres">
      <dgm:prSet presAssocID="{B083DB82-5B73-4B64-90AD-6BB7E3B0EF12}" presName="parentText" presStyleLbl="node1" presStyleIdx="6" presStyleCnt="9">
        <dgm:presLayoutVars>
          <dgm:chMax val="0"/>
          <dgm:bulletEnabled val="1"/>
        </dgm:presLayoutVars>
      </dgm:prSet>
      <dgm:spPr/>
    </dgm:pt>
    <dgm:pt modelId="{C3C5B18B-B59F-4D32-B6F6-1D67F9A03246}" type="pres">
      <dgm:prSet presAssocID="{D3FC08A0-AAA7-460B-BF54-B983AA5A953B}" presName="spacer" presStyleCnt="0"/>
      <dgm:spPr/>
    </dgm:pt>
    <dgm:pt modelId="{C9E9EF77-BECF-454C-B00C-FA12673C9C8A}" type="pres">
      <dgm:prSet presAssocID="{09B4C10D-55B1-400E-AFF5-123993AD5992}" presName="parentText" presStyleLbl="node1" presStyleIdx="7" presStyleCnt="9">
        <dgm:presLayoutVars>
          <dgm:chMax val="0"/>
          <dgm:bulletEnabled val="1"/>
        </dgm:presLayoutVars>
      </dgm:prSet>
      <dgm:spPr/>
    </dgm:pt>
    <dgm:pt modelId="{4AD1AD04-3329-44EA-8E46-9E63F007F8B6}" type="pres">
      <dgm:prSet presAssocID="{E563AF49-CDB3-4266-BEF1-060A4102AF3E}" presName="spacer" presStyleCnt="0"/>
      <dgm:spPr/>
    </dgm:pt>
    <dgm:pt modelId="{93A461E5-87F4-4066-BEE3-2783CA0D7F61}" type="pres">
      <dgm:prSet presAssocID="{95C4A283-54FE-45A4-89ED-AC83A8490E3B}" presName="parentText" presStyleLbl="node1" presStyleIdx="8" presStyleCnt="9">
        <dgm:presLayoutVars>
          <dgm:chMax val="0"/>
          <dgm:bulletEnabled val="1"/>
        </dgm:presLayoutVars>
      </dgm:prSet>
      <dgm:spPr/>
    </dgm:pt>
  </dgm:ptLst>
  <dgm:cxnLst>
    <dgm:cxn modelId="{925C0736-2FA5-45E5-A423-1F4F89342C0F}" type="presOf" srcId="{95C4A283-54FE-45A4-89ED-AC83A8490E3B}" destId="{93A461E5-87F4-4066-BEE3-2783CA0D7F61}" srcOrd="0" destOrd="0" presId="urn:microsoft.com/office/officeart/2005/8/layout/vList2"/>
    <dgm:cxn modelId="{D91A895E-56E7-4120-AF3D-B43964F9538A}" type="presOf" srcId="{C533412F-FF19-4209-9C0B-96CC495F45DE}" destId="{194CF30B-BE69-49A5-A9DA-C03D5BDDD326}" srcOrd="0" destOrd="0" presId="urn:microsoft.com/office/officeart/2005/8/layout/vList2"/>
    <dgm:cxn modelId="{F4182F6D-FB56-409C-92D7-FA000DD646F6}" srcId="{6740E2E5-25B1-4A5C-B68D-A48F1A6A4F51}" destId="{B083DB82-5B73-4B64-90AD-6BB7E3B0EF12}" srcOrd="6" destOrd="0" parTransId="{9A91025A-B09F-46B1-A7AD-CCEAFC0A982F}" sibTransId="{D3FC08A0-AAA7-460B-BF54-B983AA5A953B}"/>
    <dgm:cxn modelId="{D50A984D-774A-4BE6-B7B5-3B84528C019E}" type="presOf" srcId="{5216F631-8251-4AA8-A811-953549F032CE}" destId="{28830BDE-19EE-4D9F-8236-D8E1229F4FDC}" srcOrd="0" destOrd="0" presId="urn:microsoft.com/office/officeart/2005/8/layout/vList2"/>
    <dgm:cxn modelId="{C1142A70-9AB0-42FB-97F1-F7EC57A61FA0}" type="presOf" srcId="{CEEA3898-621A-4854-91B8-D89FB459BCF5}" destId="{5F2D5068-78F3-454D-8E9C-3BF7D11F1723}" srcOrd="0" destOrd="0" presId="urn:microsoft.com/office/officeart/2005/8/layout/vList2"/>
    <dgm:cxn modelId="{F1F73154-D47B-44DB-BE6F-005EE674A2D1}" type="presOf" srcId="{B083DB82-5B73-4B64-90AD-6BB7E3B0EF12}" destId="{3628AD1B-F147-4D66-88C9-67A64BEC582C}" srcOrd="0" destOrd="0" presId="urn:microsoft.com/office/officeart/2005/8/layout/vList2"/>
    <dgm:cxn modelId="{85285775-1135-429C-94F3-C8C6C3606572}" srcId="{6740E2E5-25B1-4A5C-B68D-A48F1A6A4F51}" destId="{09B4C10D-55B1-400E-AFF5-123993AD5992}" srcOrd="7" destOrd="0" parTransId="{6310EA68-467D-4EA5-8113-75E8598A6B8C}" sibTransId="{E563AF49-CDB3-4266-BEF1-060A4102AF3E}"/>
    <dgm:cxn modelId="{95719A76-8867-461D-BC6B-A551A936233A}" srcId="{6740E2E5-25B1-4A5C-B68D-A48F1A6A4F51}" destId="{19CE3211-7195-446A-8264-7194B73BC51E}" srcOrd="3" destOrd="0" parTransId="{7280C4A0-5D38-4C52-94D7-93DE86A07938}" sibTransId="{C51B0342-AE32-4E98-8EC9-B4D9B4E1787F}"/>
    <dgm:cxn modelId="{7E2B6557-D463-4428-BDE5-373C55EFE773}" srcId="{6740E2E5-25B1-4A5C-B68D-A48F1A6A4F51}" destId="{CFB1CA99-DED3-4E50-868C-B663EDB0EBA1}" srcOrd="2" destOrd="0" parTransId="{88D6808D-3ABA-43EC-B4E1-2F9DFB8A2133}" sibTransId="{086E9143-4BE7-45B9-A65D-03B1B1939B7B}"/>
    <dgm:cxn modelId="{32F6A457-30D7-4C32-9FB1-95D5910E539E}" srcId="{6740E2E5-25B1-4A5C-B68D-A48F1A6A4F51}" destId="{8A679615-EEB1-4400-AB1A-532B509FE3D6}" srcOrd="0" destOrd="0" parTransId="{982D066A-F883-41D6-9215-BFD6624BAB93}" sibTransId="{D584C083-CCEA-46F0-9BD1-7D339B280D07}"/>
    <dgm:cxn modelId="{A624559C-9BAC-4A1D-894A-D16EA9B4819F}" type="presOf" srcId="{6740E2E5-25B1-4A5C-B68D-A48F1A6A4F51}" destId="{477F3AB7-39BB-47DF-9D0A-682FB0479F83}" srcOrd="0" destOrd="0" presId="urn:microsoft.com/office/officeart/2005/8/layout/vList2"/>
    <dgm:cxn modelId="{6EEAAE9C-EC65-4905-89F1-1915ECD6C5F0}" srcId="{6740E2E5-25B1-4A5C-B68D-A48F1A6A4F51}" destId="{95C4A283-54FE-45A4-89ED-AC83A8490E3B}" srcOrd="8" destOrd="0" parTransId="{1B22E96C-A94A-4892-AF52-D62568FCDE32}" sibTransId="{0AFB41E9-017A-4910-98DE-52AE3D41FACA}"/>
    <dgm:cxn modelId="{510FF0A5-2FC1-434A-AE66-D2DF341F23C1}" type="presOf" srcId="{19CE3211-7195-446A-8264-7194B73BC51E}" destId="{A726D4EB-A03C-4020-A3D9-8A3D5F8AA4A1}" srcOrd="0" destOrd="0" presId="urn:microsoft.com/office/officeart/2005/8/layout/vList2"/>
    <dgm:cxn modelId="{C6087CBC-2CC2-4B0C-97E1-FB75AB327463}" srcId="{6740E2E5-25B1-4A5C-B68D-A48F1A6A4F51}" destId="{C533412F-FF19-4209-9C0B-96CC495F45DE}" srcOrd="1" destOrd="0" parTransId="{EA8BAA1C-D1B2-487E-9B51-EDCC2DB9F872}" sibTransId="{A90BFFE3-9E64-41C1-AEA1-BBC83F799373}"/>
    <dgm:cxn modelId="{5BF6BBC1-1611-4963-9D14-58A44AFB78F3}" type="presOf" srcId="{09B4C10D-55B1-400E-AFF5-123993AD5992}" destId="{C9E9EF77-BECF-454C-B00C-FA12673C9C8A}" srcOrd="0" destOrd="0" presId="urn:microsoft.com/office/officeart/2005/8/layout/vList2"/>
    <dgm:cxn modelId="{6FD17ACD-8C0D-4790-8B8F-727EAF1B399F}" type="presOf" srcId="{CFB1CA99-DED3-4E50-868C-B663EDB0EBA1}" destId="{C44E03CC-C187-4A9D-8A0A-9E6C1B4CE97F}" srcOrd="0" destOrd="0" presId="urn:microsoft.com/office/officeart/2005/8/layout/vList2"/>
    <dgm:cxn modelId="{5F8C99D1-623A-45E5-950B-58021725A257}" srcId="{6740E2E5-25B1-4A5C-B68D-A48F1A6A4F51}" destId="{CEEA3898-621A-4854-91B8-D89FB459BCF5}" srcOrd="5" destOrd="0" parTransId="{72324122-AA38-4BE2-8A51-A8D0EE163EB6}" sibTransId="{98EE2AC1-66E4-4CD3-B2F9-61CA172E9C20}"/>
    <dgm:cxn modelId="{C1F3A9DF-1CAD-474B-B874-3ED44EA0E012}" type="presOf" srcId="{8A679615-EEB1-4400-AB1A-532B509FE3D6}" destId="{26D54E41-8350-4EE2-97C1-FDB17049FFF1}" srcOrd="0" destOrd="0" presId="urn:microsoft.com/office/officeart/2005/8/layout/vList2"/>
    <dgm:cxn modelId="{3DEAD4EB-A063-490E-AF3A-832577EF7F12}" srcId="{6740E2E5-25B1-4A5C-B68D-A48F1A6A4F51}" destId="{5216F631-8251-4AA8-A811-953549F032CE}" srcOrd="4" destOrd="0" parTransId="{AE8BEAC4-8F79-4871-AD78-B5F5772D73FD}" sibTransId="{C024B137-AFAA-4A13-AE78-116A733F0E47}"/>
    <dgm:cxn modelId="{D16C3AF0-9E6D-461B-8DC3-91EAAC5C08D0}" type="presParOf" srcId="{477F3AB7-39BB-47DF-9D0A-682FB0479F83}" destId="{26D54E41-8350-4EE2-97C1-FDB17049FFF1}" srcOrd="0" destOrd="0" presId="urn:microsoft.com/office/officeart/2005/8/layout/vList2"/>
    <dgm:cxn modelId="{955A4E71-1511-4929-8B50-9C846A90C5CA}" type="presParOf" srcId="{477F3AB7-39BB-47DF-9D0A-682FB0479F83}" destId="{F94B3656-35D5-423B-8FAF-6DCEC71D17B4}" srcOrd="1" destOrd="0" presId="urn:microsoft.com/office/officeart/2005/8/layout/vList2"/>
    <dgm:cxn modelId="{F2315FBB-1390-416A-ABF5-F2A3A1A28563}" type="presParOf" srcId="{477F3AB7-39BB-47DF-9D0A-682FB0479F83}" destId="{194CF30B-BE69-49A5-A9DA-C03D5BDDD326}" srcOrd="2" destOrd="0" presId="urn:microsoft.com/office/officeart/2005/8/layout/vList2"/>
    <dgm:cxn modelId="{30898FEE-BE9A-4FCB-A502-F022B76DC2D8}" type="presParOf" srcId="{477F3AB7-39BB-47DF-9D0A-682FB0479F83}" destId="{86A7F447-F00F-4433-926C-F8940811BFFB}" srcOrd="3" destOrd="0" presId="urn:microsoft.com/office/officeart/2005/8/layout/vList2"/>
    <dgm:cxn modelId="{FE9E9657-C0D0-4576-83B6-0B0B4F69F8EB}" type="presParOf" srcId="{477F3AB7-39BB-47DF-9D0A-682FB0479F83}" destId="{C44E03CC-C187-4A9D-8A0A-9E6C1B4CE97F}" srcOrd="4" destOrd="0" presId="urn:microsoft.com/office/officeart/2005/8/layout/vList2"/>
    <dgm:cxn modelId="{6931E871-A0C5-49FE-AF3C-CA7ED7679EA0}" type="presParOf" srcId="{477F3AB7-39BB-47DF-9D0A-682FB0479F83}" destId="{4480C3FA-0C5A-4F01-B14E-101978665BEC}" srcOrd="5" destOrd="0" presId="urn:microsoft.com/office/officeart/2005/8/layout/vList2"/>
    <dgm:cxn modelId="{CC92643A-E3C1-4509-8B8E-9ABFF90896FE}" type="presParOf" srcId="{477F3AB7-39BB-47DF-9D0A-682FB0479F83}" destId="{A726D4EB-A03C-4020-A3D9-8A3D5F8AA4A1}" srcOrd="6" destOrd="0" presId="urn:microsoft.com/office/officeart/2005/8/layout/vList2"/>
    <dgm:cxn modelId="{065E7207-6F9C-47CB-BB80-9100298E8107}" type="presParOf" srcId="{477F3AB7-39BB-47DF-9D0A-682FB0479F83}" destId="{1B9040CD-8FDA-44E0-A1E1-CC091AC480CE}" srcOrd="7" destOrd="0" presId="urn:microsoft.com/office/officeart/2005/8/layout/vList2"/>
    <dgm:cxn modelId="{850CF55D-299A-42E2-81F0-1B5D133262C1}" type="presParOf" srcId="{477F3AB7-39BB-47DF-9D0A-682FB0479F83}" destId="{28830BDE-19EE-4D9F-8236-D8E1229F4FDC}" srcOrd="8" destOrd="0" presId="urn:microsoft.com/office/officeart/2005/8/layout/vList2"/>
    <dgm:cxn modelId="{ACB35B84-DFB4-4A09-A44A-B3AD3391E24A}" type="presParOf" srcId="{477F3AB7-39BB-47DF-9D0A-682FB0479F83}" destId="{68FCB603-D079-4E16-A228-75AC01BC2140}" srcOrd="9" destOrd="0" presId="urn:microsoft.com/office/officeart/2005/8/layout/vList2"/>
    <dgm:cxn modelId="{221F290A-175C-4F3E-85E9-421038A24440}" type="presParOf" srcId="{477F3AB7-39BB-47DF-9D0A-682FB0479F83}" destId="{5F2D5068-78F3-454D-8E9C-3BF7D11F1723}" srcOrd="10" destOrd="0" presId="urn:microsoft.com/office/officeart/2005/8/layout/vList2"/>
    <dgm:cxn modelId="{EC834A90-55BF-4618-A409-90BDF2D69D22}" type="presParOf" srcId="{477F3AB7-39BB-47DF-9D0A-682FB0479F83}" destId="{6A9A0227-39A2-4642-9F8F-BF3705FA1092}" srcOrd="11" destOrd="0" presId="urn:microsoft.com/office/officeart/2005/8/layout/vList2"/>
    <dgm:cxn modelId="{E4357F12-E564-4C1D-96AD-D65E138158AE}" type="presParOf" srcId="{477F3AB7-39BB-47DF-9D0A-682FB0479F83}" destId="{3628AD1B-F147-4D66-88C9-67A64BEC582C}" srcOrd="12" destOrd="0" presId="urn:microsoft.com/office/officeart/2005/8/layout/vList2"/>
    <dgm:cxn modelId="{538016E7-48D7-44AF-8146-9F11EF06F36B}" type="presParOf" srcId="{477F3AB7-39BB-47DF-9D0A-682FB0479F83}" destId="{C3C5B18B-B59F-4D32-B6F6-1D67F9A03246}" srcOrd="13" destOrd="0" presId="urn:microsoft.com/office/officeart/2005/8/layout/vList2"/>
    <dgm:cxn modelId="{79D193D2-DCA3-45FF-BE62-3283394145D7}" type="presParOf" srcId="{477F3AB7-39BB-47DF-9D0A-682FB0479F83}" destId="{C9E9EF77-BECF-454C-B00C-FA12673C9C8A}" srcOrd="14" destOrd="0" presId="urn:microsoft.com/office/officeart/2005/8/layout/vList2"/>
    <dgm:cxn modelId="{55493940-A8FE-4D50-AE60-A6A8FB42342F}" type="presParOf" srcId="{477F3AB7-39BB-47DF-9D0A-682FB0479F83}" destId="{4AD1AD04-3329-44EA-8E46-9E63F007F8B6}" srcOrd="15" destOrd="0" presId="urn:microsoft.com/office/officeart/2005/8/layout/vList2"/>
    <dgm:cxn modelId="{39926760-E913-4338-8D19-20074A2490D7}" type="presParOf" srcId="{477F3AB7-39BB-47DF-9D0A-682FB0479F83}" destId="{93A461E5-87F4-4066-BEE3-2783CA0D7F61}"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7DF40F-AF32-45F9-A5E7-DE3C6751774B}"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2F57E1F0-6505-470B-AA90-43D881A9C81D}">
      <dgm:prSet/>
      <dgm:spPr/>
      <dgm:t>
        <a:bodyPr/>
        <a:lstStyle/>
        <a:p>
          <a:r>
            <a:rPr lang="el-GR"/>
            <a:t>Το 83% των μαθητών θεωρούν τη σχολική βία πολύ σοβαρή υπόθεση.</a:t>
          </a:r>
          <a:endParaRPr lang="en-US"/>
        </a:p>
      </dgm:t>
    </dgm:pt>
    <dgm:pt modelId="{AC81714C-6EFF-4722-877A-9073D162B586}" type="parTrans" cxnId="{2B530D0E-61CC-4A75-A3C5-BE21D1EDB541}">
      <dgm:prSet/>
      <dgm:spPr/>
      <dgm:t>
        <a:bodyPr/>
        <a:lstStyle/>
        <a:p>
          <a:endParaRPr lang="en-US"/>
        </a:p>
      </dgm:t>
    </dgm:pt>
    <dgm:pt modelId="{AA35BCC6-DE2C-4F93-981D-BFE42435089E}" type="sibTrans" cxnId="{2B530D0E-61CC-4A75-A3C5-BE21D1EDB541}">
      <dgm:prSet/>
      <dgm:spPr/>
      <dgm:t>
        <a:bodyPr/>
        <a:lstStyle/>
        <a:p>
          <a:endParaRPr lang="en-US"/>
        </a:p>
      </dgm:t>
    </dgm:pt>
    <dgm:pt modelId="{884F3ABE-743D-4EA8-A8FE-FB55AE1EAC34}">
      <dgm:prSet/>
      <dgm:spPr/>
      <dgm:t>
        <a:bodyPr/>
        <a:lstStyle/>
        <a:p>
          <a:r>
            <a:rPr lang="el-GR"/>
            <a:t>Το 88% των μαθητών διαφωνούν με τη βίαιη συμπεριφορά των συμμαθητών τους, ενώ βρέθηκε επίσης, ότι 10  από τους 100 μαθητές δήλωσαν ότι τους φοβίζουν οι βίαιοι συμμαθητές τους.</a:t>
          </a:r>
          <a:endParaRPr lang="en-US"/>
        </a:p>
      </dgm:t>
    </dgm:pt>
    <dgm:pt modelId="{08BE83E0-EE68-42EC-8DFD-042690BDBC31}" type="parTrans" cxnId="{D48D025F-FE07-4773-B81B-FAA6F46B2619}">
      <dgm:prSet/>
      <dgm:spPr/>
      <dgm:t>
        <a:bodyPr/>
        <a:lstStyle/>
        <a:p>
          <a:endParaRPr lang="en-US"/>
        </a:p>
      </dgm:t>
    </dgm:pt>
    <dgm:pt modelId="{298C7648-F067-4902-93D3-05DE42124264}" type="sibTrans" cxnId="{D48D025F-FE07-4773-B81B-FAA6F46B2619}">
      <dgm:prSet/>
      <dgm:spPr/>
      <dgm:t>
        <a:bodyPr/>
        <a:lstStyle/>
        <a:p>
          <a:endParaRPr lang="en-US"/>
        </a:p>
      </dgm:t>
    </dgm:pt>
    <dgm:pt modelId="{7FBE850A-B7BD-4876-B0CE-D6EC62EDFC88}">
      <dgm:prSet/>
      <dgm:spPr/>
      <dgm:t>
        <a:bodyPr/>
        <a:lstStyle/>
        <a:p>
          <a:r>
            <a:rPr lang="el-GR"/>
            <a:t>Οι περισσότεροι μαθητές δεν έχουν δεχθεί σχολική βία. Παρ’ όλα αυτά το ποσοστό των μαθητών που έχει δεχθεί σχολική βία αγγίζει το 40% περίπου.  Αυτοί δήλωσαν ότι έχουν δεχθεί κυρίως λεκτική βία.</a:t>
          </a:r>
          <a:endParaRPr lang="en-US"/>
        </a:p>
      </dgm:t>
    </dgm:pt>
    <dgm:pt modelId="{F025338E-6E7A-458D-AF65-E26FA010B3BA}" type="parTrans" cxnId="{6F96A79D-794F-4ED7-AD50-45B4B6DC61D4}">
      <dgm:prSet/>
      <dgm:spPr/>
      <dgm:t>
        <a:bodyPr/>
        <a:lstStyle/>
        <a:p>
          <a:endParaRPr lang="en-US"/>
        </a:p>
      </dgm:t>
    </dgm:pt>
    <dgm:pt modelId="{062367E3-9E68-4FD9-9531-9C5B07C97F24}" type="sibTrans" cxnId="{6F96A79D-794F-4ED7-AD50-45B4B6DC61D4}">
      <dgm:prSet/>
      <dgm:spPr/>
      <dgm:t>
        <a:bodyPr/>
        <a:lstStyle/>
        <a:p>
          <a:endParaRPr lang="en-US"/>
        </a:p>
      </dgm:t>
    </dgm:pt>
    <dgm:pt modelId="{D1F4B02C-B80F-4CB3-9509-0A918A3AE633}">
      <dgm:prSet/>
      <dgm:spPr/>
      <dgm:t>
        <a:bodyPr/>
        <a:lstStyle/>
        <a:p>
          <a:r>
            <a:rPr lang="el-GR"/>
            <a:t>Το 51% των μαθητών έχει αντιληφθεί ότι κάποιος συμμαθητής του έχει πέσει θύμα σχολικής βίας. Από αυτούς το 40% περίπου δήλωσε ότι ανέφερε το περιστατικό σε κάποιο καθηγητή.</a:t>
          </a:r>
          <a:endParaRPr lang="en-US"/>
        </a:p>
      </dgm:t>
    </dgm:pt>
    <dgm:pt modelId="{DAD4B87C-F2E5-4995-AC56-0A57C9451C0D}" type="parTrans" cxnId="{DD8E5BCB-6C81-40AF-B8FD-AAAFFCE2EFC1}">
      <dgm:prSet/>
      <dgm:spPr/>
      <dgm:t>
        <a:bodyPr/>
        <a:lstStyle/>
        <a:p>
          <a:endParaRPr lang="en-US"/>
        </a:p>
      </dgm:t>
    </dgm:pt>
    <dgm:pt modelId="{1A84407B-32AB-4F65-B68B-D9641E37BB7E}" type="sibTrans" cxnId="{DD8E5BCB-6C81-40AF-B8FD-AAAFFCE2EFC1}">
      <dgm:prSet/>
      <dgm:spPr/>
      <dgm:t>
        <a:bodyPr/>
        <a:lstStyle/>
        <a:p>
          <a:endParaRPr lang="en-US"/>
        </a:p>
      </dgm:t>
    </dgm:pt>
    <dgm:pt modelId="{9F57FE13-842F-473A-990F-D3F42400A557}">
      <dgm:prSet/>
      <dgm:spPr/>
      <dgm:t>
        <a:bodyPr/>
        <a:lstStyle/>
        <a:p>
          <a:r>
            <a:rPr lang="el-GR"/>
            <a:t>Το 90% των μαθητών δεν έχει δεχθεί σχολική βία από κάποιον εκπαιδευτικό. Όμως δεν πρέπει να παραβλέψουμε το γεγονός ότι 1 στους 10 μαθητές δήλωσαν ότι έχουν δεχθεί βία από εκπαιδευτικό και το 38% από αυτούς το ανέφεραν στους γονείς τους.</a:t>
          </a:r>
          <a:endParaRPr lang="en-US"/>
        </a:p>
      </dgm:t>
    </dgm:pt>
    <dgm:pt modelId="{4AFDD37A-B8B3-4D0C-90F2-5FDDAD8A6000}" type="parTrans" cxnId="{CBEC9B7D-D9BD-46B5-9D4C-B3F322325E01}">
      <dgm:prSet/>
      <dgm:spPr/>
      <dgm:t>
        <a:bodyPr/>
        <a:lstStyle/>
        <a:p>
          <a:endParaRPr lang="en-US"/>
        </a:p>
      </dgm:t>
    </dgm:pt>
    <dgm:pt modelId="{87F21407-BDB6-4869-B217-898394DDADAC}" type="sibTrans" cxnId="{CBEC9B7D-D9BD-46B5-9D4C-B3F322325E01}">
      <dgm:prSet/>
      <dgm:spPr/>
      <dgm:t>
        <a:bodyPr/>
        <a:lstStyle/>
        <a:p>
          <a:endParaRPr lang="en-US"/>
        </a:p>
      </dgm:t>
    </dgm:pt>
    <dgm:pt modelId="{C2236183-5AC9-42DA-8DDE-05FA88E4F193}" type="pres">
      <dgm:prSet presAssocID="{F57DF40F-AF32-45F9-A5E7-DE3C6751774B}" presName="linear" presStyleCnt="0">
        <dgm:presLayoutVars>
          <dgm:animLvl val="lvl"/>
          <dgm:resizeHandles val="exact"/>
        </dgm:presLayoutVars>
      </dgm:prSet>
      <dgm:spPr/>
    </dgm:pt>
    <dgm:pt modelId="{FB37CC88-5C0B-4FC8-A7DF-7F1172C34B64}" type="pres">
      <dgm:prSet presAssocID="{2F57E1F0-6505-470B-AA90-43D881A9C81D}" presName="parentText" presStyleLbl="node1" presStyleIdx="0" presStyleCnt="5">
        <dgm:presLayoutVars>
          <dgm:chMax val="0"/>
          <dgm:bulletEnabled val="1"/>
        </dgm:presLayoutVars>
      </dgm:prSet>
      <dgm:spPr/>
    </dgm:pt>
    <dgm:pt modelId="{CAAAD223-BDB3-44D1-84CD-0293512B81EA}" type="pres">
      <dgm:prSet presAssocID="{AA35BCC6-DE2C-4F93-981D-BFE42435089E}" presName="spacer" presStyleCnt="0"/>
      <dgm:spPr/>
    </dgm:pt>
    <dgm:pt modelId="{1AB45DA0-8228-459A-9DEA-7290EC7229CD}" type="pres">
      <dgm:prSet presAssocID="{884F3ABE-743D-4EA8-A8FE-FB55AE1EAC34}" presName="parentText" presStyleLbl="node1" presStyleIdx="1" presStyleCnt="5">
        <dgm:presLayoutVars>
          <dgm:chMax val="0"/>
          <dgm:bulletEnabled val="1"/>
        </dgm:presLayoutVars>
      </dgm:prSet>
      <dgm:spPr/>
    </dgm:pt>
    <dgm:pt modelId="{0AC7E50C-5ACE-41AB-B5EF-D33CE91E5CD9}" type="pres">
      <dgm:prSet presAssocID="{298C7648-F067-4902-93D3-05DE42124264}" presName="spacer" presStyleCnt="0"/>
      <dgm:spPr/>
    </dgm:pt>
    <dgm:pt modelId="{C9C0474E-FCCB-4EDC-B535-71D7235BCCEC}" type="pres">
      <dgm:prSet presAssocID="{7FBE850A-B7BD-4876-B0CE-D6EC62EDFC88}" presName="parentText" presStyleLbl="node1" presStyleIdx="2" presStyleCnt="5">
        <dgm:presLayoutVars>
          <dgm:chMax val="0"/>
          <dgm:bulletEnabled val="1"/>
        </dgm:presLayoutVars>
      </dgm:prSet>
      <dgm:spPr/>
    </dgm:pt>
    <dgm:pt modelId="{101A2E47-59EB-4CCD-9C09-591822D8B2B9}" type="pres">
      <dgm:prSet presAssocID="{062367E3-9E68-4FD9-9531-9C5B07C97F24}" presName="spacer" presStyleCnt="0"/>
      <dgm:spPr/>
    </dgm:pt>
    <dgm:pt modelId="{8892D506-0657-46EC-BE2F-B325732D8D4D}" type="pres">
      <dgm:prSet presAssocID="{D1F4B02C-B80F-4CB3-9509-0A918A3AE633}" presName="parentText" presStyleLbl="node1" presStyleIdx="3" presStyleCnt="5">
        <dgm:presLayoutVars>
          <dgm:chMax val="0"/>
          <dgm:bulletEnabled val="1"/>
        </dgm:presLayoutVars>
      </dgm:prSet>
      <dgm:spPr/>
    </dgm:pt>
    <dgm:pt modelId="{F6078545-D3CA-41FE-8D51-0F61AA4CBE74}" type="pres">
      <dgm:prSet presAssocID="{1A84407B-32AB-4F65-B68B-D9641E37BB7E}" presName="spacer" presStyleCnt="0"/>
      <dgm:spPr/>
    </dgm:pt>
    <dgm:pt modelId="{DEF5A4AD-4789-46BD-B115-AC77E503CE21}" type="pres">
      <dgm:prSet presAssocID="{9F57FE13-842F-473A-990F-D3F42400A557}" presName="parentText" presStyleLbl="node1" presStyleIdx="4" presStyleCnt="5">
        <dgm:presLayoutVars>
          <dgm:chMax val="0"/>
          <dgm:bulletEnabled val="1"/>
        </dgm:presLayoutVars>
      </dgm:prSet>
      <dgm:spPr/>
    </dgm:pt>
  </dgm:ptLst>
  <dgm:cxnLst>
    <dgm:cxn modelId="{40C16C05-4193-4596-BCD1-A8389C2070FF}" type="presOf" srcId="{9F57FE13-842F-473A-990F-D3F42400A557}" destId="{DEF5A4AD-4789-46BD-B115-AC77E503CE21}" srcOrd="0" destOrd="0" presId="urn:microsoft.com/office/officeart/2005/8/layout/vList2"/>
    <dgm:cxn modelId="{2B530D0E-61CC-4A75-A3C5-BE21D1EDB541}" srcId="{F57DF40F-AF32-45F9-A5E7-DE3C6751774B}" destId="{2F57E1F0-6505-470B-AA90-43D881A9C81D}" srcOrd="0" destOrd="0" parTransId="{AC81714C-6EFF-4722-877A-9073D162B586}" sibTransId="{AA35BCC6-DE2C-4F93-981D-BFE42435089E}"/>
    <dgm:cxn modelId="{D48D025F-FE07-4773-B81B-FAA6F46B2619}" srcId="{F57DF40F-AF32-45F9-A5E7-DE3C6751774B}" destId="{884F3ABE-743D-4EA8-A8FE-FB55AE1EAC34}" srcOrd="1" destOrd="0" parTransId="{08BE83E0-EE68-42EC-8DFD-042690BDBC31}" sibTransId="{298C7648-F067-4902-93D3-05DE42124264}"/>
    <dgm:cxn modelId="{2B17DC42-144F-440F-B921-396EA5E17358}" type="presOf" srcId="{7FBE850A-B7BD-4876-B0CE-D6EC62EDFC88}" destId="{C9C0474E-FCCB-4EDC-B535-71D7235BCCEC}" srcOrd="0" destOrd="0" presId="urn:microsoft.com/office/officeart/2005/8/layout/vList2"/>
    <dgm:cxn modelId="{EC223B52-A650-4859-A4DD-8F5F72931559}" type="presOf" srcId="{2F57E1F0-6505-470B-AA90-43D881A9C81D}" destId="{FB37CC88-5C0B-4FC8-A7DF-7F1172C34B64}" srcOrd="0" destOrd="0" presId="urn:microsoft.com/office/officeart/2005/8/layout/vList2"/>
    <dgm:cxn modelId="{CBEC9B7D-D9BD-46B5-9D4C-B3F322325E01}" srcId="{F57DF40F-AF32-45F9-A5E7-DE3C6751774B}" destId="{9F57FE13-842F-473A-990F-D3F42400A557}" srcOrd="4" destOrd="0" parTransId="{4AFDD37A-B8B3-4D0C-90F2-5FDDAD8A6000}" sibTransId="{87F21407-BDB6-4869-B217-898394DDADAC}"/>
    <dgm:cxn modelId="{A0DC3B7F-62C7-489C-A8EE-57DEC060F244}" type="presOf" srcId="{F57DF40F-AF32-45F9-A5E7-DE3C6751774B}" destId="{C2236183-5AC9-42DA-8DDE-05FA88E4F193}" srcOrd="0" destOrd="0" presId="urn:microsoft.com/office/officeart/2005/8/layout/vList2"/>
    <dgm:cxn modelId="{29E7D48E-2572-4B33-A6FE-7B328EE83C86}" type="presOf" srcId="{D1F4B02C-B80F-4CB3-9509-0A918A3AE633}" destId="{8892D506-0657-46EC-BE2F-B325732D8D4D}" srcOrd="0" destOrd="0" presId="urn:microsoft.com/office/officeart/2005/8/layout/vList2"/>
    <dgm:cxn modelId="{6F96A79D-794F-4ED7-AD50-45B4B6DC61D4}" srcId="{F57DF40F-AF32-45F9-A5E7-DE3C6751774B}" destId="{7FBE850A-B7BD-4876-B0CE-D6EC62EDFC88}" srcOrd="2" destOrd="0" parTransId="{F025338E-6E7A-458D-AF65-E26FA010B3BA}" sibTransId="{062367E3-9E68-4FD9-9531-9C5B07C97F24}"/>
    <dgm:cxn modelId="{B3B97EC5-C2E3-4EEC-9824-8806221AC8DF}" type="presOf" srcId="{884F3ABE-743D-4EA8-A8FE-FB55AE1EAC34}" destId="{1AB45DA0-8228-459A-9DEA-7290EC7229CD}" srcOrd="0" destOrd="0" presId="urn:microsoft.com/office/officeart/2005/8/layout/vList2"/>
    <dgm:cxn modelId="{DD8E5BCB-6C81-40AF-B8FD-AAAFFCE2EFC1}" srcId="{F57DF40F-AF32-45F9-A5E7-DE3C6751774B}" destId="{D1F4B02C-B80F-4CB3-9509-0A918A3AE633}" srcOrd="3" destOrd="0" parTransId="{DAD4B87C-F2E5-4995-AC56-0A57C9451C0D}" sibTransId="{1A84407B-32AB-4F65-B68B-D9641E37BB7E}"/>
    <dgm:cxn modelId="{AFA188DC-9A15-4649-A850-095B320BC4C6}" type="presParOf" srcId="{C2236183-5AC9-42DA-8DDE-05FA88E4F193}" destId="{FB37CC88-5C0B-4FC8-A7DF-7F1172C34B64}" srcOrd="0" destOrd="0" presId="urn:microsoft.com/office/officeart/2005/8/layout/vList2"/>
    <dgm:cxn modelId="{15AE871F-AB79-4C37-8D2E-E42143C9DF56}" type="presParOf" srcId="{C2236183-5AC9-42DA-8DDE-05FA88E4F193}" destId="{CAAAD223-BDB3-44D1-84CD-0293512B81EA}" srcOrd="1" destOrd="0" presId="urn:microsoft.com/office/officeart/2005/8/layout/vList2"/>
    <dgm:cxn modelId="{515C6215-28A3-42EF-B46D-3A5D7C23360E}" type="presParOf" srcId="{C2236183-5AC9-42DA-8DDE-05FA88E4F193}" destId="{1AB45DA0-8228-459A-9DEA-7290EC7229CD}" srcOrd="2" destOrd="0" presId="urn:microsoft.com/office/officeart/2005/8/layout/vList2"/>
    <dgm:cxn modelId="{3B73ED9F-1450-4422-9827-CE40D44C8A65}" type="presParOf" srcId="{C2236183-5AC9-42DA-8DDE-05FA88E4F193}" destId="{0AC7E50C-5ACE-41AB-B5EF-D33CE91E5CD9}" srcOrd="3" destOrd="0" presId="urn:microsoft.com/office/officeart/2005/8/layout/vList2"/>
    <dgm:cxn modelId="{2379590D-94D0-4851-B94D-32A1AC185087}" type="presParOf" srcId="{C2236183-5AC9-42DA-8DDE-05FA88E4F193}" destId="{C9C0474E-FCCB-4EDC-B535-71D7235BCCEC}" srcOrd="4" destOrd="0" presId="urn:microsoft.com/office/officeart/2005/8/layout/vList2"/>
    <dgm:cxn modelId="{6181432D-C062-4F38-8310-862213EA85E7}" type="presParOf" srcId="{C2236183-5AC9-42DA-8DDE-05FA88E4F193}" destId="{101A2E47-59EB-4CCD-9C09-591822D8B2B9}" srcOrd="5" destOrd="0" presId="urn:microsoft.com/office/officeart/2005/8/layout/vList2"/>
    <dgm:cxn modelId="{720878FA-2936-464E-A479-D4411214CE97}" type="presParOf" srcId="{C2236183-5AC9-42DA-8DDE-05FA88E4F193}" destId="{8892D506-0657-46EC-BE2F-B325732D8D4D}" srcOrd="6" destOrd="0" presId="urn:microsoft.com/office/officeart/2005/8/layout/vList2"/>
    <dgm:cxn modelId="{924663AA-E3DB-48CE-BDA4-01DD4D7FD9F4}" type="presParOf" srcId="{C2236183-5AC9-42DA-8DDE-05FA88E4F193}" destId="{F6078545-D3CA-41FE-8D51-0F61AA4CBE74}" srcOrd="7" destOrd="0" presId="urn:microsoft.com/office/officeart/2005/8/layout/vList2"/>
    <dgm:cxn modelId="{2BF39077-B4D0-47A7-BAF6-35194FDC49EF}" type="presParOf" srcId="{C2236183-5AC9-42DA-8DDE-05FA88E4F193}" destId="{DEF5A4AD-4789-46BD-B115-AC77E503CE2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CF2409-2C74-48C0-B04D-38B0157EFF9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74BDB2F-8BCB-4527-8918-C8B82F9FE574}">
      <dgm:prSet/>
      <dgm:spPr/>
      <dgm:t>
        <a:bodyPr/>
        <a:lstStyle/>
        <a:p>
          <a:r>
            <a:rPr lang="el-GR" dirty="0"/>
            <a:t>Το 93% των μαθητών δήλωσε ότι δεν ασκεί βία στους εκπαιδευτικούς. Από το 7% των μαθητών που δήλωσαν ότι ασκούν βία στους εκπαιδευτικούς, αυτή είχε τη μορφή ειρωνείας. </a:t>
          </a:r>
          <a:endParaRPr lang="en-US" dirty="0"/>
        </a:p>
      </dgm:t>
    </dgm:pt>
    <dgm:pt modelId="{AA44C01E-0E21-4B6C-B359-D4D66F691833}" type="parTrans" cxnId="{9BAFB107-1817-46C4-B033-B4E9BC048E90}">
      <dgm:prSet/>
      <dgm:spPr/>
      <dgm:t>
        <a:bodyPr/>
        <a:lstStyle/>
        <a:p>
          <a:endParaRPr lang="en-US"/>
        </a:p>
      </dgm:t>
    </dgm:pt>
    <dgm:pt modelId="{541FFCBD-AC08-420D-B25F-01726A87FAB8}" type="sibTrans" cxnId="{9BAFB107-1817-46C4-B033-B4E9BC048E90}">
      <dgm:prSet/>
      <dgm:spPr/>
      <dgm:t>
        <a:bodyPr/>
        <a:lstStyle/>
        <a:p>
          <a:endParaRPr lang="en-US"/>
        </a:p>
      </dgm:t>
    </dgm:pt>
    <dgm:pt modelId="{04B54B44-B7EB-4C84-8500-F4913D315536}">
      <dgm:prSet/>
      <dgm:spPr/>
      <dgm:t>
        <a:bodyPr/>
        <a:lstStyle/>
        <a:p>
          <a:r>
            <a:rPr lang="el-GR" dirty="0"/>
            <a:t>Το 91% των μαθητών δήλωσαν ότι δεν έχουν ασκήσει βία. Από αυτούς που απάντησαν ότι έχουν ασκήσει βία στο σχολείο, οι περισσότεροι έχουν ασκήσει λεκτική βία.</a:t>
          </a:r>
          <a:endParaRPr lang="en-US" dirty="0"/>
        </a:p>
      </dgm:t>
    </dgm:pt>
    <dgm:pt modelId="{9F894FB8-5AB6-4938-9816-BD97BC65A0D6}" type="parTrans" cxnId="{E4EBC934-3A11-46FB-AABB-F6B7C5BFD462}">
      <dgm:prSet/>
      <dgm:spPr/>
      <dgm:t>
        <a:bodyPr/>
        <a:lstStyle/>
        <a:p>
          <a:endParaRPr lang="en-US"/>
        </a:p>
      </dgm:t>
    </dgm:pt>
    <dgm:pt modelId="{13FEEBC4-7E5E-4C35-8515-046FC159A307}" type="sibTrans" cxnId="{E4EBC934-3A11-46FB-AABB-F6B7C5BFD462}">
      <dgm:prSet/>
      <dgm:spPr/>
      <dgm:t>
        <a:bodyPr/>
        <a:lstStyle/>
        <a:p>
          <a:endParaRPr lang="en-US"/>
        </a:p>
      </dgm:t>
    </dgm:pt>
    <dgm:pt modelId="{DCA7FCFA-1AB6-4900-932D-8B1AE507FCA2}">
      <dgm:prSet/>
      <dgm:spPr/>
      <dgm:t>
        <a:bodyPr/>
        <a:lstStyle/>
        <a:p>
          <a:r>
            <a:rPr lang="el-GR" dirty="0"/>
            <a:t>Οι μαθητές με ποσοστό 84% θεωρούν ότι οι εκπαιδευτικοί όντως μπορούν να προλάβουν τέτοιου είδους περιστατικά. Το 16% των υπολοίπων μαθητών δεν πιστεύουν ότι οι εκπαιδευτικοί μπορούν να βοηθήσουν. </a:t>
          </a:r>
          <a:endParaRPr lang="en-US" dirty="0"/>
        </a:p>
      </dgm:t>
    </dgm:pt>
    <dgm:pt modelId="{279551C5-CC43-4DEF-94E5-28A66C76BF50}" type="parTrans" cxnId="{B9216708-F6AA-4D17-9B4C-C72A3DF3D929}">
      <dgm:prSet/>
      <dgm:spPr/>
      <dgm:t>
        <a:bodyPr/>
        <a:lstStyle/>
        <a:p>
          <a:endParaRPr lang="en-US"/>
        </a:p>
      </dgm:t>
    </dgm:pt>
    <dgm:pt modelId="{287499E3-F419-4C6E-A15D-B11322EBD894}" type="sibTrans" cxnId="{B9216708-F6AA-4D17-9B4C-C72A3DF3D929}">
      <dgm:prSet/>
      <dgm:spPr/>
      <dgm:t>
        <a:bodyPr/>
        <a:lstStyle/>
        <a:p>
          <a:endParaRPr lang="en-US"/>
        </a:p>
      </dgm:t>
    </dgm:pt>
    <dgm:pt modelId="{A4564347-1EC2-4F28-B786-6F02F72EC762}">
      <dgm:prSet/>
      <dgm:spPr/>
      <dgm:t>
        <a:bodyPr/>
        <a:lstStyle/>
        <a:p>
          <a:r>
            <a:rPr lang="el-GR"/>
            <a:t>Το 52% των μαθητών δήλωσαν ότι η σχολική βία θα περιοριστεί αν οι ίδιοι μάθουν να λύνουν ειρηνικά τις διαφορές τους.</a:t>
          </a:r>
          <a:endParaRPr lang="en-US"/>
        </a:p>
      </dgm:t>
    </dgm:pt>
    <dgm:pt modelId="{77385718-D975-4723-A56F-5B181E45F73A}" type="parTrans" cxnId="{230E1E2F-6217-4204-9B22-09A191C70F41}">
      <dgm:prSet/>
      <dgm:spPr/>
      <dgm:t>
        <a:bodyPr/>
        <a:lstStyle/>
        <a:p>
          <a:endParaRPr lang="en-US"/>
        </a:p>
      </dgm:t>
    </dgm:pt>
    <dgm:pt modelId="{F70F631C-0BE4-4EAD-B39B-F2408A2CB7CE}" type="sibTrans" cxnId="{230E1E2F-6217-4204-9B22-09A191C70F41}">
      <dgm:prSet/>
      <dgm:spPr/>
      <dgm:t>
        <a:bodyPr/>
        <a:lstStyle/>
        <a:p>
          <a:endParaRPr lang="en-US"/>
        </a:p>
      </dgm:t>
    </dgm:pt>
    <dgm:pt modelId="{C587D996-52B2-41D7-80E5-83A2327E6600}" type="pres">
      <dgm:prSet presAssocID="{7FCF2409-2C74-48C0-B04D-38B0157EFF99}" presName="linear" presStyleCnt="0">
        <dgm:presLayoutVars>
          <dgm:animLvl val="lvl"/>
          <dgm:resizeHandles val="exact"/>
        </dgm:presLayoutVars>
      </dgm:prSet>
      <dgm:spPr/>
    </dgm:pt>
    <dgm:pt modelId="{B96C3C48-E715-4CE5-99E7-F7EE94D8E582}" type="pres">
      <dgm:prSet presAssocID="{374BDB2F-8BCB-4527-8918-C8B82F9FE574}" presName="parentText" presStyleLbl="node1" presStyleIdx="0" presStyleCnt="4">
        <dgm:presLayoutVars>
          <dgm:chMax val="0"/>
          <dgm:bulletEnabled val="1"/>
        </dgm:presLayoutVars>
      </dgm:prSet>
      <dgm:spPr/>
    </dgm:pt>
    <dgm:pt modelId="{97A97E1B-A9AB-45FB-9CF2-483C962F680E}" type="pres">
      <dgm:prSet presAssocID="{541FFCBD-AC08-420D-B25F-01726A87FAB8}" presName="spacer" presStyleCnt="0"/>
      <dgm:spPr/>
    </dgm:pt>
    <dgm:pt modelId="{CF1D4C73-0B02-48E2-8D8F-37CE74769FBA}" type="pres">
      <dgm:prSet presAssocID="{04B54B44-B7EB-4C84-8500-F4913D315536}" presName="parentText" presStyleLbl="node1" presStyleIdx="1" presStyleCnt="4">
        <dgm:presLayoutVars>
          <dgm:chMax val="0"/>
          <dgm:bulletEnabled val="1"/>
        </dgm:presLayoutVars>
      </dgm:prSet>
      <dgm:spPr/>
    </dgm:pt>
    <dgm:pt modelId="{21985487-5328-4868-90E0-C4BDC17092A7}" type="pres">
      <dgm:prSet presAssocID="{13FEEBC4-7E5E-4C35-8515-046FC159A307}" presName="spacer" presStyleCnt="0"/>
      <dgm:spPr/>
    </dgm:pt>
    <dgm:pt modelId="{8DF08F26-DAF1-4340-BDB8-9FA1DA699363}" type="pres">
      <dgm:prSet presAssocID="{DCA7FCFA-1AB6-4900-932D-8B1AE507FCA2}" presName="parentText" presStyleLbl="node1" presStyleIdx="2" presStyleCnt="4">
        <dgm:presLayoutVars>
          <dgm:chMax val="0"/>
          <dgm:bulletEnabled val="1"/>
        </dgm:presLayoutVars>
      </dgm:prSet>
      <dgm:spPr/>
    </dgm:pt>
    <dgm:pt modelId="{753E0C74-741E-421A-9555-5D34A114FB77}" type="pres">
      <dgm:prSet presAssocID="{287499E3-F419-4C6E-A15D-B11322EBD894}" presName="spacer" presStyleCnt="0"/>
      <dgm:spPr/>
    </dgm:pt>
    <dgm:pt modelId="{78A2352E-7987-48E3-88F8-4B57FFAAC193}" type="pres">
      <dgm:prSet presAssocID="{A4564347-1EC2-4F28-B786-6F02F72EC762}" presName="parentText" presStyleLbl="node1" presStyleIdx="3" presStyleCnt="4">
        <dgm:presLayoutVars>
          <dgm:chMax val="0"/>
          <dgm:bulletEnabled val="1"/>
        </dgm:presLayoutVars>
      </dgm:prSet>
      <dgm:spPr/>
    </dgm:pt>
  </dgm:ptLst>
  <dgm:cxnLst>
    <dgm:cxn modelId="{9BAFB107-1817-46C4-B033-B4E9BC048E90}" srcId="{7FCF2409-2C74-48C0-B04D-38B0157EFF99}" destId="{374BDB2F-8BCB-4527-8918-C8B82F9FE574}" srcOrd="0" destOrd="0" parTransId="{AA44C01E-0E21-4B6C-B359-D4D66F691833}" sibTransId="{541FFCBD-AC08-420D-B25F-01726A87FAB8}"/>
    <dgm:cxn modelId="{B9216708-F6AA-4D17-9B4C-C72A3DF3D929}" srcId="{7FCF2409-2C74-48C0-B04D-38B0157EFF99}" destId="{DCA7FCFA-1AB6-4900-932D-8B1AE507FCA2}" srcOrd="2" destOrd="0" parTransId="{279551C5-CC43-4DEF-94E5-28A66C76BF50}" sibTransId="{287499E3-F419-4C6E-A15D-B11322EBD894}"/>
    <dgm:cxn modelId="{230E1E2F-6217-4204-9B22-09A191C70F41}" srcId="{7FCF2409-2C74-48C0-B04D-38B0157EFF99}" destId="{A4564347-1EC2-4F28-B786-6F02F72EC762}" srcOrd="3" destOrd="0" parTransId="{77385718-D975-4723-A56F-5B181E45F73A}" sibTransId="{F70F631C-0BE4-4EAD-B39B-F2408A2CB7CE}"/>
    <dgm:cxn modelId="{E4EBC934-3A11-46FB-AABB-F6B7C5BFD462}" srcId="{7FCF2409-2C74-48C0-B04D-38B0157EFF99}" destId="{04B54B44-B7EB-4C84-8500-F4913D315536}" srcOrd="1" destOrd="0" parTransId="{9F894FB8-5AB6-4938-9816-BD97BC65A0D6}" sibTransId="{13FEEBC4-7E5E-4C35-8515-046FC159A307}"/>
    <dgm:cxn modelId="{03180F3A-34AE-45E7-AE9A-F2579855DA8C}" type="presOf" srcId="{04B54B44-B7EB-4C84-8500-F4913D315536}" destId="{CF1D4C73-0B02-48E2-8D8F-37CE74769FBA}" srcOrd="0" destOrd="0" presId="urn:microsoft.com/office/officeart/2005/8/layout/vList2"/>
    <dgm:cxn modelId="{8A8F8B68-C5B0-45BD-ADDB-74EE6C0AB58C}" type="presOf" srcId="{374BDB2F-8BCB-4527-8918-C8B82F9FE574}" destId="{B96C3C48-E715-4CE5-99E7-F7EE94D8E582}" srcOrd="0" destOrd="0" presId="urn:microsoft.com/office/officeart/2005/8/layout/vList2"/>
    <dgm:cxn modelId="{9A85E4B4-DEF8-488D-A742-6CE6DA62714A}" type="presOf" srcId="{7FCF2409-2C74-48C0-B04D-38B0157EFF99}" destId="{C587D996-52B2-41D7-80E5-83A2327E6600}" srcOrd="0" destOrd="0" presId="urn:microsoft.com/office/officeart/2005/8/layout/vList2"/>
    <dgm:cxn modelId="{B4E4DCB9-5298-4353-B31D-D73DD20B8635}" type="presOf" srcId="{DCA7FCFA-1AB6-4900-932D-8B1AE507FCA2}" destId="{8DF08F26-DAF1-4340-BDB8-9FA1DA699363}" srcOrd="0" destOrd="0" presId="urn:microsoft.com/office/officeart/2005/8/layout/vList2"/>
    <dgm:cxn modelId="{047282BF-DB1C-4866-8578-943E7759ACA3}" type="presOf" srcId="{A4564347-1EC2-4F28-B786-6F02F72EC762}" destId="{78A2352E-7987-48E3-88F8-4B57FFAAC193}" srcOrd="0" destOrd="0" presId="urn:microsoft.com/office/officeart/2005/8/layout/vList2"/>
    <dgm:cxn modelId="{37762759-F8A1-4951-A916-5AA96B6279A7}" type="presParOf" srcId="{C587D996-52B2-41D7-80E5-83A2327E6600}" destId="{B96C3C48-E715-4CE5-99E7-F7EE94D8E582}" srcOrd="0" destOrd="0" presId="urn:microsoft.com/office/officeart/2005/8/layout/vList2"/>
    <dgm:cxn modelId="{AD1B3103-4BC0-4546-AB47-DFD1B0BB2B7B}" type="presParOf" srcId="{C587D996-52B2-41D7-80E5-83A2327E6600}" destId="{97A97E1B-A9AB-45FB-9CF2-483C962F680E}" srcOrd="1" destOrd="0" presId="urn:microsoft.com/office/officeart/2005/8/layout/vList2"/>
    <dgm:cxn modelId="{F130647E-78EC-4A82-A4F2-AA0AC86A478A}" type="presParOf" srcId="{C587D996-52B2-41D7-80E5-83A2327E6600}" destId="{CF1D4C73-0B02-48E2-8D8F-37CE74769FBA}" srcOrd="2" destOrd="0" presId="urn:microsoft.com/office/officeart/2005/8/layout/vList2"/>
    <dgm:cxn modelId="{0274048B-27C1-4D68-8366-583EAA16B9D1}" type="presParOf" srcId="{C587D996-52B2-41D7-80E5-83A2327E6600}" destId="{21985487-5328-4868-90E0-C4BDC17092A7}" srcOrd="3" destOrd="0" presId="urn:microsoft.com/office/officeart/2005/8/layout/vList2"/>
    <dgm:cxn modelId="{80186E34-FF5B-46AA-AE1F-DA57E2A5CDFD}" type="presParOf" srcId="{C587D996-52B2-41D7-80E5-83A2327E6600}" destId="{8DF08F26-DAF1-4340-BDB8-9FA1DA699363}" srcOrd="4" destOrd="0" presId="urn:microsoft.com/office/officeart/2005/8/layout/vList2"/>
    <dgm:cxn modelId="{F399CE24-D74F-4A76-AB83-C720819A9091}" type="presParOf" srcId="{C587D996-52B2-41D7-80E5-83A2327E6600}" destId="{753E0C74-741E-421A-9555-5D34A114FB77}" srcOrd="5" destOrd="0" presId="urn:microsoft.com/office/officeart/2005/8/layout/vList2"/>
    <dgm:cxn modelId="{B5F242D1-1A2A-4810-B8ED-D7DA4191EF78}" type="presParOf" srcId="{C587D996-52B2-41D7-80E5-83A2327E6600}" destId="{78A2352E-7987-48E3-88F8-4B57FFAAC19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D24F44-48E1-4779-9DA3-F8A74C27DBA6}" type="doc">
      <dgm:prSet loTypeId="urn:microsoft.com/office/officeart/2005/8/layout/hierarchy1" loCatId="hierarchy" qsTypeId="urn:microsoft.com/office/officeart/2005/8/quickstyle/simple2" qsCatId="simple" csTypeId="urn:microsoft.com/office/officeart/2005/8/colors/colorful2" csCatId="colorful"/>
      <dgm:spPr/>
      <dgm:t>
        <a:bodyPr/>
        <a:lstStyle/>
        <a:p>
          <a:endParaRPr lang="en-US"/>
        </a:p>
      </dgm:t>
    </dgm:pt>
    <dgm:pt modelId="{2B6665BC-5566-46E5-81D4-5516CAD21A6E}">
      <dgm:prSet/>
      <dgm:spPr/>
      <dgm:t>
        <a:bodyPr/>
        <a:lstStyle/>
        <a:p>
          <a:r>
            <a:rPr lang="el-GR"/>
            <a:t>Το μέγεθος του δείγματος είναι περιορισμένο. Ένα μεγαλύτερο δείγμα θα έδινε τη δυνατότητα για πιο έγκυρα αποτελέσματα.</a:t>
          </a:r>
          <a:endParaRPr lang="en-US"/>
        </a:p>
      </dgm:t>
    </dgm:pt>
    <dgm:pt modelId="{D293F4EC-532B-41E9-867A-27C4404D763E}" type="parTrans" cxnId="{23FA74A9-E495-4FBA-8DE7-A2A0D0315D9D}">
      <dgm:prSet/>
      <dgm:spPr/>
      <dgm:t>
        <a:bodyPr/>
        <a:lstStyle/>
        <a:p>
          <a:endParaRPr lang="en-US"/>
        </a:p>
      </dgm:t>
    </dgm:pt>
    <dgm:pt modelId="{83F6E1AE-C0C0-485C-9B13-DAF65052287F}" type="sibTrans" cxnId="{23FA74A9-E495-4FBA-8DE7-A2A0D0315D9D}">
      <dgm:prSet/>
      <dgm:spPr/>
      <dgm:t>
        <a:bodyPr/>
        <a:lstStyle/>
        <a:p>
          <a:endParaRPr lang="en-US"/>
        </a:p>
      </dgm:t>
    </dgm:pt>
    <dgm:pt modelId="{3EADC742-272A-458C-8055-8F6D16902E81}">
      <dgm:prSet/>
      <dgm:spPr/>
      <dgm:t>
        <a:bodyPr/>
        <a:lstStyle/>
        <a:p>
          <a:r>
            <a:rPr lang="el-GR"/>
            <a:t>Ίσως μια μελέτη μεγαλύτερης διάρκειας θα έδινε διαφορετικά αποτελέσματα ή θα ενίσχυε τα ήδη υπάρχοντα.</a:t>
          </a:r>
          <a:endParaRPr lang="en-US"/>
        </a:p>
      </dgm:t>
    </dgm:pt>
    <dgm:pt modelId="{A02A6FE0-7DC9-45E2-ACC1-99F322DF1D59}" type="parTrans" cxnId="{A8627628-452A-4C20-A769-6ABC6CF08607}">
      <dgm:prSet/>
      <dgm:spPr/>
      <dgm:t>
        <a:bodyPr/>
        <a:lstStyle/>
        <a:p>
          <a:endParaRPr lang="en-US"/>
        </a:p>
      </dgm:t>
    </dgm:pt>
    <dgm:pt modelId="{653FC32D-F998-4B08-B29F-23177446C8FD}" type="sibTrans" cxnId="{A8627628-452A-4C20-A769-6ABC6CF08607}">
      <dgm:prSet/>
      <dgm:spPr/>
      <dgm:t>
        <a:bodyPr/>
        <a:lstStyle/>
        <a:p>
          <a:endParaRPr lang="en-US"/>
        </a:p>
      </dgm:t>
    </dgm:pt>
    <dgm:pt modelId="{313BEDB0-82AF-420C-9809-DACBCDCA2D3A}">
      <dgm:prSet/>
      <dgm:spPr/>
      <dgm:t>
        <a:bodyPr/>
        <a:lstStyle/>
        <a:p>
          <a:r>
            <a:rPr lang="el-GR"/>
            <a:t>Η έλλειψη γνώσεων στη στατιστική ανάλυση. Μία πιο λεπτομερής ανάλυση θα έδινε καλύτερα αποτελέσματα.</a:t>
          </a:r>
          <a:endParaRPr lang="en-US"/>
        </a:p>
      </dgm:t>
    </dgm:pt>
    <dgm:pt modelId="{E5FB8322-C016-4204-B4C4-FB38703040A9}" type="parTrans" cxnId="{577418FB-7996-4390-874D-52699192CD1A}">
      <dgm:prSet/>
      <dgm:spPr/>
      <dgm:t>
        <a:bodyPr/>
        <a:lstStyle/>
        <a:p>
          <a:endParaRPr lang="en-US"/>
        </a:p>
      </dgm:t>
    </dgm:pt>
    <dgm:pt modelId="{1A3EADA2-5519-4947-9A3A-E3523F67EA18}" type="sibTrans" cxnId="{577418FB-7996-4390-874D-52699192CD1A}">
      <dgm:prSet/>
      <dgm:spPr/>
      <dgm:t>
        <a:bodyPr/>
        <a:lstStyle/>
        <a:p>
          <a:endParaRPr lang="en-US"/>
        </a:p>
      </dgm:t>
    </dgm:pt>
    <dgm:pt modelId="{29936573-7AF4-4BE4-A4B5-39D550827B3F}" type="pres">
      <dgm:prSet presAssocID="{AFD24F44-48E1-4779-9DA3-F8A74C27DBA6}" presName="hierChild1" presStyleCnt="0">
        <dgm:presLayoutVars>
          <dgm:chPref val="1"/>
          <dgm:dir/>
          <dgm:animOne val="branch"/>
          <dgm:animLvl val="lvl"/>
          <dgm:resizeHandles/>
        </dgm:presLayoutVars>
      </dgm:prSet>
      <dgm:spPr/>
    </dgm:pt>
    <dgm:pt modelId="{648EDC1A-2CAB-4B68-8F12-663090E7B346}" type="pres">
      <dgm:prSet presAssocID="{2B6665BC-5566-46E5-81D4-5516CAD21A6E}" presName="hierRoot1" presStyleCnt="0"/>
      <dgm:spPr/>
    </dgm:pt>
    <dgm:pt modelId="{83DE163C-7933-4E43-BD5B-DB375145B2AD}" type="pres">
      <dgm:prSet presAssocID="{2B6665BC-5566-46E5-81D4-5516CAD21A6E}" presName="composite" presStyleCnt="0"/>
      <dgm:spPr/>
    </dgm:pt>
    <dgm:pt modelId="{5AF88643-CD7F-4CF7-97DE-8868BDEE1B70}" type="pres">
      <dgm:prSet presAssocID="{2B6665BC-5566-46E5-81D4-5516CAD21A6E}" presName="background" presStyleLbl="node0" presStyleIdx="0" presStyleCnt="3"/>
      <dgm:spPr/>
    </dgm:pt>
    <dgm:pt modelId="{CF2CD557-AF5F-44FB-AF78-7016560C4D8B}" type="pres">
      <dgm:prSet presAssocID="{2B6665BC-5566-46E5-81D4-5516CAD21A6E}" presName="text" presStyleLbl="fgAcc0" presStyleIdx="0" presStyleCnt="3">
        <dgm:presLayoutVars>
          <dgm:chPref val="3"/>
        </dgm:presLayoutVars>
      </dgm:prSet>
      <dgm:spPr/>
    </dgm:pt>
    <dgm:pt modelId="{A33EBEC2-3D29-462F-9D88-ACE75F3C579C}" type="pres">
      <dgm:prSet presAssocID="{2B6665BC-5566-46E5-81D4-5516CAD21A6E}" presName="hierChild2" presStyleCnt="0"/>
      <dgm:spPr/>
    </dgm:pt>
    <dgm:pt modelId="{130605BF-6A51-435A-88FC-48E693284B80}" type="pres">
      <dgm:prSet presAssocID="{3EADC742-272A-458C-8055-8F6D16902E81}" presName="hierRoot1" presStyleCnt="0"/>
      <dgm:spPr/>
    </dgm:pt>
    <dgm:pt modelId="{ED8C71B9-7B37-450E-8A0D-CC17DC34D3DA}" type="pres">
      <dgm:prSet presAssocID="{3EADC742-272A-458C-8055-8F6D16902E81}" presName="composite" presStyleCnt="0"/>
      <dgm:spPr/>
    </dgm:pt>
    <dgm:pt modelId="{072073F4-4EB1-4AEF-B911-1432EA8697CB}" type="pres">
      <dgm:prSet presAssocID="{3EADC742-272A-458C-8055-8F6D16902E81}" presName="background" presStyleLbl="node0" presStyleIdx="1" presStyleCnt="3"/>
      <dgm:spPr/>
    </dgm:pt>
    <dgm:pt modelId="{B1E30AB6-8A67-4182-90A3-4F3669708F6D}" type="pres">
      <dgm:prSet presAssocID="{3EADC742-272A-458C-8055-8F6D16902E81}" presName="text" presStyleLbl="fgAcc0" presStyleIdx="1" presStyleCnt="3">
        <dgm:presLayoutVars>
          <dgm:chPref val="3"/>
        </dgm:presLayoutVars>
      </dgm:prSet>
      <dgm:spPr/>
    </dgm:pt>
    <dgm:pt modelId="{9D069AB8-1A46-4ED7-8C30-606C280416B3}" type="pres">
      <dgm:prSet presAssocID="{3EADC742-272A-458C-8055-8F6D16902E81}" presName="hierChild2" presStyleCnt="0"/>
      <dgm:spPr/>
    </dgm:pt>
    <dgm:pt modelId="{6C50B895-2634-45CA-9A75-AEF54DA287C9}" type="pres">
      <dgm:prSet presAssocID="{313BEDB0-82AF-420C-9809-DACBCDCA2D3A}" presName="hierRoot1" presStyleCnt="0"/>
      <dgm:spPr/>
    </dgm:pt>
    <dgm:pt modelId="{30AA8B66-9609-406C-8132-B5A134D0A3E0}" type="pres">
      <dgm:prSet presAssocID="{313BEDB0-82AF-420C-9809-DACBCDCA2D3A}" presName="composite" presStyleCnt="0"/>
      <dgm:spPr/>
    </dgm:pt>
    <dgm:pt modelId="{90E0D119-4B60-437D-A67A-5DE605E18DCC}" type="pres">
      <dgm:prSet presAssocID="{313BEDB0-82AF-420C-9809-DACBCDCA2D3A}" presName="background" presStyleLbl="node0" presStyleIdx="2" presStyleCnt="3"/>
      <dgm:spPr/>
    </dgm:pt>
    <dgm:pt modelId="{2A625AB5-F3AE-40FE-A9E3-C116DEBF8F5C}" type="pres">
      <dgm:prSet presAssocID="{313BEDB0-82AF-420C-9809-DACBCDCA2D3A}" presName="text" presStyleLbl="fgAcc0" presStyleIdx="2" presStyleCnt="3">
        <dgm:presLayoutVars>
          <dgm:chPref val="3"/>
        </dgm:presLayoutVars>
      </dgm:prSet>
      <dgm:spPr/>
    </dgm:pt>
    <dgm:pt modelId="{F99C8263-6442-4F79-BCDE-4A57BDD439C1}" type="pres">
      <dgm:prSet presAssocID="{313BEDB0-82AF-420C-9809-DACBCDCA2D3A}" presName="hierChild2" presStyleCnt="0"/>
      <dgm:spPr/>
    </dgm:pt>
  </dgm:ptLst>
  <dgm:cxnLst>
    <dgm:cxn modelId="{B30F1D01-8D93-4E36-BE22-E9EFA4D84510}" type="presOf" srcId="{AFD24F44-48E1-4779-9DA3-F8A74C27DBA6}" destId="{29936573-7AF4-4BE4-A4B5-39D550827B3F}" srcOrd="0" destOrd="0" presId="urn:microsoft.com/office/officeart/2005/8/layout/hierarchy1"/>
    <dgm:cxn modelId="{A8627628-452A-4C20-A769-6ABC6CF08607}" srcId="{AFD24F44-48E1-4779-9DA3-F8A74C27DBA6}" destId="{3EADC742-272A-458C-8055-8F6D16902E81}" srcOrd="1" destOrd="0" parTransId="{A02A6FE0-7DC9-45E2-ACC1-99F322DF1D59}" sibTransId="{653FC32D-F998-4B08-B29F-23177446C8FD}"/>
    <dgm:cxn modelId="{4E2A7E2A-571B-4E19-965A-51229716520D}" type="presOf" srcId="{3EADC742-272A-458C-8055-8F6D16902E81}" destId="{B1E30AB6-8A67-4182-90A3-4F3669708F6D}" srcOrd="0" destOrd="0" presId="urn:microsoft.com/office/officeart/2005/8/layout/hierarchy1"/>
    <dgm:cxn modelId="{7B502B79-7D04-4933-9FC6-C5779708C7E6}" type="presOf" srcId="{2B6665BC-5566-46E5-81D4-5516CAD21A6E}" destId="{CF2CD557-AF5F-44FB-AF78-7016560C4D8B}" srcOrd="0" destOrd="0" presId="urn:microsoft.com/office/officeart/2005/8/layout/hierarchy1"/>
    <dgm:cxn modelId="{23FA74A9-E495-4FBA-8DE7-A2A0D0315D9D}" srcId="{AFD24F44-48E1-4779-9DA3-F8A74C27DBA6}" destId="{2B6665BC-5566-46E5-81D4-5516CAD21A6E}" srcOrd="0" destOrd="0" parTransId="{D293F4EC-532B-41E9-867A-27C4404D763E}" sibTransId="{83F6E1AE-C0C0-485C-9B13-DAF65052287F}"/>
    <dgm:cxn modelId="{923EFFD0-E7E4-4053-86EA-C21ABF63A744}" type="presOf" srcId="{313BEDB0-82AF-420C-9809-DACBCDCA2D3A}" destId="{2A625AB5-F3AE-40FE-A9E3-C116DEBF8F5C}" srcOrd="0" destOrd="0" presId="urn:microsoft.com/office/officeart/2005/8/layout/hierarchy1"/>
    <dgm:cxn modelId="{577418FB-7996-4390-874D-52699192CD1A}" srcId="{AFD24F44-48E1-4779-9DA3-F8A74C27DBA6}" destId="{313BEDB0-82AF-420C-9809-DACBCDCA2D3A}" srcOrd="2" destOrd="0" parTransId="{E5FB8322-C016-4204-B4C4-FB38703040A9}" sibTransId="{1A3EADA2-5519-4947-9A3A-E3523F67EA18}"/>
    <dgm:cxn modelId="{AC922A6A-CD21-465E-8467-486D817499C0}" type="presParOf" srcId="{29936573-7AF4-4BE4-A4B5-39D550827B3F}" destId="{648EDC1A-2CAB-4B68-8F12-663090E7B346}" srcOrd="0" destOrd="0" presId="urn:microsoft.com/office/officeart/2005/8/layout/hierarchy1"/>
    <dgm:cxn modelId="{F0FC951E-C7CF-4A13-A88E-FD53425FEDED}" type="presParOf" srcId="{648EDC1A-2CAB-4B68-8F12-663090E7B346}" destId="{83DE163C-7933-4E43-BD5B-DB375145B2AD}" srcOrd="0" destOrd="0" presId="urn:microsoft.com/office/officeart/2005/8/layout/hierarchy1"/>
    <dgm:cxn modelId="{0ECC389C-004B-47F8-B5CC-7A24109E5F23}" type="presParOf" srcId="{83DE163C-7933-4E43-BD5B-DB375145B2AD}" destId="{5AF88643-CD7F-4CF7-97DE-8868BDEE1B70}" srcOrd="0" destOrd="0" presId="urn:microsoft.com/office/officeart/2005/8/layout/hierarchy1"/>
    <dgm:cxn modelId="{9C8C4DDB-41D0-4E6A-91F4-53D09AAC714A}" type="presParOf" srcId="{83DE163C-7933-4E43-BD5B-DB375145B2AD}" destId="{CF2CD557-AF5F-44FB-AF78-7016560C4D8B}" srcOrd="1" destOrd="0" presId="urn:microsoft.com/office/officeart/2005/8/layout/hierarchy1"/>
    <dgm:cxn modelId="{B97A7B8D-4FFE-4DA1-BFBF-8A869224F2E5}" type="presParOf" srcId="{648EDC1A-2CAB-4B68-8F12-663090E7B346}" destId="{A33EBEC2-3D29-462F-9D88-ACE75F3C579C}" srcOrd="1" destOrd="0" presId="urn:microsoft.com/office/officeart/2005/8/layout/hierarchy1"/>
    <dgm:cxn modelId="{2F5F3F83-F896-46B6-AE8C-3B2CEB5CEDCA}" type="presParOf" srcId="{29936573-7AF4-4BE4-A4B5-39D550827B3F}" destId="{130605BF-6A51-435A-88FC-48E693284B80}" srcOrd="1" destOrd="0" presId="urn:microsoft.com/office/officeart/2005/8/layout/hierarchy1"/>
    <dgm:cxn modelId="{9171F2D5-BA40-40EF-8240-484285A2354B}" type="presParOf" srcId="{130605BF-6A51-435A-88FC-48E693284B80}" destId="{ED8C71B9-7B37-450E-8A0D-CC17DC34D3DA}" srcOrd="0" destOrd="0" presId="urn:microsoft.com/office/officeart/2005/8/layout/hierarchy1"/>
    <dgm:cxn modelId="{D8FEEABA-CF07-4A86-AE43-DA46D8C64163}" type="presParOf" srcId="{ED8C71B9-7B37-450E-8A0D-CC17DC34D3DA}" destId="{072073F4-4EB1-4AEF-B911-1432EA8697CB}" srcOrd="0" destOrd="0" presId="urn:microsoft.com/office/officeart/2005/8/layout/hierarchy1"/>
    <dgm:cxn modelId="{D986A78B-2918-4713-9737-03351D4F73FC}" type="presParOf" srcId="{ED8C71B9-7B37-450E-8A0D-CC17DC34D3DA}" destId="{B1E30AB6-8A67-4182-90A3-4F3669708F6D}" srcOrd="1" destOrd="0" presId="urn:microsoft.com/office/officeart/2005/8/layout/hierarchy1"/>
    <dgm:cxn modelId="{33897D69-25C6-4FF7-B665-A82ECBC5A9B5}" type="presParOf" srcId="{130605BF-6A51-435A-88FC-48E693284B80}" destId="{9D069AB8-1A46-4ED7-8C30-606C280416B3}" srcOrd="1" destOrd="0" presId="urn:microsoft.com/office/officeart/2005/8/layout/hierarchy1"/>
    <dgm:cxn modelId="{47D7AD0C-1B3D-4268-8276-43CBFBB4E1BA}" type="presParOf" srcId="{29936573-7AF4-4BE4-A4B5-39D550827B3F}" destId="{6C50B895-2634-45CA-9A75-AEF54DA287C9}" srcOrd="2" destOrd="0" presId="urn:microsoft.com/office/officeart/2005/8/layout/hierarchy1"/>
    <dgm:cxn modelId="{C41C1C03-BAF7-4DC2-8E4F-828CD730B7DC}" type="presParOf" srcId="{6C50B895-2634-45CA-9A75-AEF54DA287C9}" destId="{30AA8B66-9609-406C-8132-B5A134D0A3E0}" srcOrd="0" destOrd="0" presId="urn:microsoft.com/office/officeart/2005/8/layout/hierarchy1"/>
    <dgm:cxn modelId="{617F29BB-9BF8-4073-A68D-B837BAD43923}" type="presParOf" srcId="{30AA8B66-9609-406C-8132-B5A134D0A3E0}" destId="{90E0D119-4B60-437D-A67A-5DE605E18DCC}" srcOrd="0" destOrd="0" presId="urn:microsoft.com/office/officeart/2005/8/layout/hierarchy1"/>
    <dgm:cxn modelId="{7C5A50CC-843F-4DEE-852A-54A5A61C096F}" type="presParOf" srcId="{30AA8B66-9609-406C-8132-B5A134D0A3E0}" destId="{2A625AB5-F3AE-40FE-A9E3-C116DEBF8F5C}" srcOrd="1" destOrd="0" presId="urn:microsoft.com/office/officeart/2005/8/layout/hierarchy1"/>
    <dgm:cxn modelId="{785469C2-3C67-48C6-B266-D487368DBAD0}" type="presParOf" srcId="{6C50B895-2634-45CA-9A75-AEF54DA287C9}" destId="{F99C8263-6442-4F79-BCDE-4A57BDD439C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2F41844-899C-4B7D-BA40-001D10113A4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D82848B-DC73-4C06-9C34-3C0D6EE4A9D9}">
      <dgm:prSet/>
      <dgm:spPr/>
      <dgm:t>
        <a:bodyPr/>
        <a:lstStyle/>
        <a:p>
          <a:r>
            <a:rPr lang="en-US">
              <a:hlinkClick xmlns:r="http://schemas.openxmlformats.org/officeDocument/2006/relationships" r:id="rId1"/>
            </a:rPr>
            <a:t>https://hraklis58.wixsite.com/texn-g-gimnasiou</a:t>
          </a:r>
          <a:endParaRPr lang="en-US"/>
        </a:p>
      </dgm:t>
    </dgm:pt>
    <dgm:pt modelId="{5BB5F5A5-AFC1-4839-91A8-685B25D41ED2}" type="parTrans" cxnId="{820B3023-9C79-4816-857D-5F94F462BAE2}">
      <dgm:prSet/>
      <dgm:spPr/>
      <dgm:t>
        <a:bodyPr/>
        <a:lstStyle/>
        <a:p>
          <a:endParaRPr lang="en-US"/>
        </a:p>
      </dgm:t>
    </dgm:pt>
    <dgm:pt modelId="{BA31A12C-A634-4EB1-ABC2-E80858AF14FC}" type="sibTrans" cxnId="{820B3023-9C79-4816-857D-5F94F462BAE2}">
      <dgm:prSet/>
      <dgm:spPr/>
      <dgm:t>
        <a:bodyPr/>
        <a:lstStyle/>
        <a:p>
          <a:endParaRPr lang="en-US"/>
        </a:p>
      </dgm:t>
    </dgm:pt>
    <dgm:pt modelId="{9BA687FC-191B-4102-81F8-654224FF0F66}">
      <dgm:prSet/>
      <dgm:spPr/>
      <dgm:t>
        <a:bodyPr/>
        <a:lstStyle/>
        <a:p>
          <a:r>
            <a:rPr lang="en-US">
              <a:hlinkClick xmlns:r="http://schemas.openxmlformats.org/officeDocument/2006/relationships" r:id="rId2"/>
            </a:rPr>
            <a:t>file:///C:/Users/user/Downloads/22-0032_Technologia_A-EPAL_Vivlio-Mathiti.pdf</a:t>
          </a:r>
          <a:endParaRPr lang="en-US"/>
        </a:p>
      </dgm:t>
    </dgm:pt>
    <dgm:pt modelId="{805CD753-FE13-40E1-AA37-B11263DEE646}" type="parTrans" cxnId="{B603F54D-3699-4364-9477-4FA8597AF34F}">
      <dgm:prSet/>
      <dgm:spPr/>
      <dgm:t>
        <a:bodyPr/>
        <a:lstStyle/>
        <a:p>
          <a:endParaRPr lang="en-US"/>
        </a:p>
      </dgm:t>
    </dgm:pt>
    <dgm:pt modelId="{E41F34CE-31F0-48F7-A6CA-CF6417D707DD}" type="sibTrans" cxnId="{B603F54D-3699-4364-9477-4FA8597AF34F}">
      <dgm:prSet/>
      <dgm:spPr/>
      <dgm:t>
        <a:bodyPr/>
        <a:lstStyle/>
        <a:p>
          <a:endParaRPr lang="en-US"/>
        </a:p>
      </dgm:t>
    </dgm:pt>
    <dgm:pt modelId="{C12A372C-CC69-476F-949A-76B3A917BC91}" type="pres">
      <dgm:prSet presAssocID="{62F41844-899C-4B7D-BA40-001D10113A46}" presName="linear" presStyleCnt="0">
        <dgm:presLayoutVars>
          <dgm:animLvl val="lvl"/>
          <dgm:resizeHandles val="exact"/>
        </dgm:presLayoutVars>
      </dgm:prSet>
      <dgm:spPr/>
    </dgm:pt>
    <dgm:pt modelId="{5459A182-8656-4018-8D95-7D5C09219E79}" type="pres">
      <dgm:prSet presAssocID="{0D82848B-DC73-4C06-9C34-3C0D6EE4A9D9}" presName="parentText" presStyleLbl="node1" presStyleIdx="0" presStyleCnt="2">
        <dgm:presLayoutVars>
          <dgm:chMax val="0"/>
          <dgm:bulletEnabled val="1"/>
        </dgm:presLayoutVars>
      </dgm:prSet>
      <dgm:spPr/>
    </dgm:pt>
    <dgm:pt modelId="{40C918E1-854A-4761-B972-24A5E686183D}" type="pres">
      <dgm:prSet presAssocID="{BA31A12C-A634-4EB1-ABC2-E80858AF14FC}" presName="spacer" presStyleCnt="0"/>
      <dgm:spPr/>
    </dgm:pt>
    <dgm:pt modelId="{3D0E6EAD-0BC8-46BC-A09A-E12C2C334351}" type="pres">
      <dgm:prSet presAssocID="{9BA687FC-191B-4102-81F8-654224FF0F66}" presName="parentText" presStyleLbl="node1" presStyleIdx="1" presStyleCnt="2">
        <dgm:presLayoutVars>
          <dgm:chMax val="0"/>
          <dgm:bulletEnabled val="1"/>
        </dgm:presLayoutVars>
      </dgm:prSet>
      <dgm:spPr/>
    </dgm:pt>
  </dgm:ptLst>
  <dgm:cxnLst>
    <dgm:cxn modelId="{820B3023-9C79-4816-857D-5F94F462BAE2}" srcId="{62F41844-899C-4B7D-BA40-001D10113A46}" destId="{0D82848B-DC73-4C06-9C34-3C0D6EE4A9D9}" srcOrd="0" destOrd="0" parTransId="{5BB5F5A5-AFC1-4839-91A8-685B25D41ED2}" sibTransId="{BA31A12C-A634-4EB1-ABC2-E80858AF14FC}"/>
    <dgm:cxn modelId="{2D420430-EA48-403B-BCAD-C38CDD8244D2}" type="presOf" srcId="{62F41844-899C-4B7D-BA40-001D10113A46}" destId="{C12A372C-CC69-476F-949A-76B3A917BC91}" srcOrd="0" destOrd="0" presId="urn:microsoft.com/office/officeart/2005/8/layout/vList2"/>
    <dgm:cxn modelId="{B603F54D-3699-4364-9477-4FA8597AF34F}" srcId="{62F41844-899C-4B7D-BA40-001D10113A46}" destId="{9BA687FC-191B-4102-81F8-654224FF0F66}" srcOrd="1" destOrd="0" parTransId="{805CD753-FE13-40E1-AA37-B11263DEE646}" sibTransId="{E41F34CE-31F0-48F7-A6CA-CF6417D707DD}"/>
    <dgm:cxn modelId="{304D36C3-7CB1-4B66-832B-157559D6B746}" type="presOf" srcId="{9BA687FC-191B-4102-81F8-654224FF0F66}" destId="{3D0E6EAD-0BC8-46BC-A09A-E12C2C334351}" srcOrd="0" destOrd="0" presId="urn:microsoft.com/office/officeart/2005/8/layout/vList2"/>
    <dgm:cxn modelId="{46E1CCF9-D9DE-47BF-89C8-EA1082AC6A76}" type="presOf" srcId="{0D82848B-DC73-4C06-9C34-3C0D6EE4A9D9}" destId="{5459A182-8656-4018-8D95-7D5C09219E79}" srcOrd="0" destOrd="0" presId="urn:microsoft.com/office/officeart/2005/8/layout/vList2"/>
    <dgm:cxn modelId="{57D71F75-61A2-4E53-9CBD-241C5524E6E1}" type="presParOf" srcId="{C12A372C-CC69-476F-949A-76B3A917BC91}" destId="{5459A182-8656-4018-8D95-7D5C09219E79}" srcOrd="0" destOrd="0" presId="urn:microsoft.com/office/officeart/2005/8/layout/vList2"/>
    <dgm:cxn modelId="{E43028B4-F0F9-48FD-BA0C-FFBCBEE457BF}" type="presParOf" srcId="{C12A372C-CC69-476F-949A-76B3A917BC91}" destId="{40C918E1-854A-4761-B972-24A5E686183D}" srcOrd="1" destOrd="0" presId="urn:microsoft.com/office/officeart/2005/8/layout/vList2"/>
    <dgm:cxn modelId="{5AE89CB9-9F63-4ABD-B8D2-307A32816A8E}" type="presParOf" srcId="{C12A372C-CC69-476F-949A-76B3A917BC91}" destId="{3D0E6EAD-0BC8-46BC-A09A-E12C2C33435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7F3CE-59B6-4CFC-AAE4-066FF55F1697}">
      <dsp:nvSpPr>
        <dsp:cNvPr id="0" name=""/>
        <dsp:cNvSpPr/>
      </dsp:nvSpPr>
      <dsp:spPr>
        <a:xfrm>
          <a:off x="1227" y="267023"/>
          <a:ext cx="4309690" cy="27366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3B0D055-91ED-48FC-9032-A0EBFBC1F2A3}">
      <dsp:nvSpPr>
        <dsp:cNvPr id="0" name=""/>
        <dsp:cNvSpPr/>
      </dsp:nvSpPr>
      <dsp:spPr>
        <a:xfrm>
          <a:off x="480082" y="721935"/>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a:t>Το φαινόμενο του σχολικού εκφοβισμού έχει αρχίσει από τις αρχές της δεκαετίας του 2000, να γίνεται αντικείμενο προσοχής, συζήτησης και μελέτης στην Ελλάδα και αναγνωρίζεται ως κοινωνικό πρόβλημα.</a:t>
          </a:r>
          <a:endParaRPr lang="en-US" sz="2100" kern="1200"/>
        </a:p>
      </dsp:txBody>
      <dsp:txXfrm>
        <a:off x="560236" y="802089"/>
        <a:ext cx="4149382" cy="2576345"/>
      </dsp:txXfrm>
    </dsp:sp>
    <dsp:sp modelId="{7BE5D368-4F4A-4386-9517-5EB26E418DFF}">
      <dsp:nvSpPr>
        <dsp:cNvPr id="0" name=""/>
        <dsp:cNvSpPr/>
      </dsp:nvSpPr>
      <dsp:spPr>
        <a:xfrm>
          <a:off x="5268627" y="267023"/>
          <a:ext cx="4309690" cy="27366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4DAEF58-096F-4766-AF54-D52112B6889B}">
      <dsp:nvSpPr>
        <dsp:cNvPr id="0" name=""/>
        <dsp:cNvSpPr/>
      </dsp:nvSpPr>
      <dsp:spPr>
        <a:xfrm>
          <a:off x="5747481" y="721935"/>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a:t>Ο σχολικός εκφοβισμός αποτελεί ένα σοβαρό κοινωνικό πρόβλημα που ταλαιπωρεί πολλά παιδιά, γονείς, το σχολείο, αλλά και την κοινωνία.</a:t>
          </a:r>
          <a:endParaRPr lang="en-US" sz="2100" kern="1200"/>
        </a:p>
      </dsp:txBody>
      <dsp:txXfrm>
        <a:off x="5827635" y="802089"/>
        <a:ext cx="4149382" cy="2576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141A9-479D-4B8C-BBE6-C6EF0B2947AF}">
      <dsp:nvSpPr>
        <dsp:cNvPr id="0" name=""/>
        <dsp:cNvSpPr/>
      </dsp:nvSpPr>
      <dsp:spPr>
        <a:xfrm>
          <a:off x="0" y="0"/>
          <a:ext cx="7744967" cy="7077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Σκοπός της παρούσας έρευνας είναι να αναδειχτεί το θέμα του σχολικού εκφοβισμού.</a:t>
          </a:r>
          <a:endParaRPr lang="en-US" sz="1500" kern="1200"/>
        </a:p>
      </dsp:txBody>
      <dsp:txXfrm>
        <a:off x="20729" y="20729"/>
        <a:ext cx="6898449" cy="666287"/>
      </dsp:txXfrm>
    </dsp:sp>
    <dsp:sp modelId="{3B621233-F96A-4EE4-B7D1-F58EEFAB9197}">
      <dsp:nvSpPr>
        <dsp:cNvPr id="0" name=""/>
        <dsp:cNvSpPr/>
      </dsp:nvSpPr>
      <dsp:spPr>
        <a:xfrm>
          <a:off x="578358" y="806043"/>
          <a:ext cx="7744967" cy="7077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Να διερευνηθούν οι απόψεις των μαθητών αναφορικά με το θέμα του σχολικού εκφοβισμού</a:t>
          </a:r>
          <a:endParaRPr lang="en-US" sz="1500" kern="1200"/>
        </a:p>
      </dsp:txBody>
      <dsp:txXfrm>
        <a:off x="599087" y="826772"/>
        <a:ext cx="6665117" cy="666287"/>
      </dsp:txXfrm>
    </dsp:sp>
    <dsp:sp modelId="{314F7573-BCD8-4412-8270-DA3BF9500B43}">
      <dsp:nvSpPr>
        <dsp:cNvPr id="0" name=""/>
        <dsp:cNvSpPr/>
      </dsp:nvSpPr>
      <dsp:spPr>
        <a:xfrm>
          <a:off x="1156716" y="1612087"/>
          <a:ext cx="7744967" cy="7077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Να καταγραφούν οι μορφές του σχολικού εκφοβισμού</a:t>
          </a:r>
          <a:endParaRPr lang="en-US" sz="1500" kern="1200"/>
        </a:p>
      </dsp:txBody>
      <dsp:txXfrm>
        <a:off x="1177445" y="1632816"/>
        <a:ext cx="6665117" cy="666287"/>
      </dsp:txXfrm>
    </dsp:sp>
    <dsp:sp modelId="{0DA63501-E725-48C8-88CD-8C3CD59AE777}">
      <dsp:nvSpPr>
        <dsp:cNvPr id="0" name=""/>
        <dsp:cNvSpPr/>
      </dsp:nvSpPr>
      <dsp:spPr>
        <a:xfrm>
          <a:off x="1735073" y="2418130"/>
          <a:ext cx="7744967" cy="7077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Να δούμε αν κάποιος έχει πέσει θύμα εκφοβισμού, αν υπήρξε μάρτυρας εκφοβισμού, ποια ήταν η αντίδραση και ποια τα συναισθήματα</a:t>
          </a:r>
          <a:endParaRPr lang="en-US" sz="1500" kern="1200"/>
        </a:p>
      </dsp:txBody>
      <dsp:txXfrm>
        <a:off x="1755802" y="2438859"/>
        <a:ext cx="6665117" cy="666287"/>
      </dsp:txXfrm>
    </dsp:sp>
    <dsp:sp modelId="{D8F9BD75-3674-426D-A88C-FCC236EDBDB1}">
      <dsp:nvSpPr>
        <dsp:cNvPr id="0" name=""/>
        <dsp:cNvSpPr/>
      </dsp:nvSpPr>
      <dsp:spPr>
        <a:xfrm>
          <a:off x="2313432" y="3224174"/>
          <a:ext cx="7744967" cy="7077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Να καταγραφούν οι απόψεις των μαθητών και οι προτάσεις τους για την αντιμετώπιση του σχολικού εκφοβισμού</a:t>
          </a:r>
          <a:endParaRPr lang="en-US" sz="1500" kern="1200"/>
        </a:p>
      </dsp:txBody>
      <dsp:txXfrm>
        <a:off x="2334161" y="3244903"/>
        <a:ext cx="6665117" cy="666287"/>
      </dsp:txXfrm>
    </dsp:sp>
    <dsp:sp modelId="{2AE6DAE1-B106-4C5F-99BF-E69D042F3F14}">
      <dsp:nvSpPr>
        <dsp:cNvPr id="0" name=""/>
        <dsp:cNvSpPr/>
      </dsp:nvSpPr>
      <dsp:spPr>
        <a:xfrm>
          <a:off x="7284933" y="517047"/>
          <a:ext cx="460034" cy="46003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388441" y="517047"/>
        <a:ext cx="253018" cy="346176"/>
      </dsp:txXfrm>
    </dsp:sp>
    <dsp:sp modelId="{30C06B7C-8CA6-4AFC-8D59-EB14B0049B39}">
      <dsp:nvSpPr>
        <dsp:cNvPr id="0" name=""/>
        <dsp:cNvSpPr/>
      </dsp:nvSpPr>
      <dsp:spPr>
        <a:xfrm>
          <a:off x="7863291" y="1323091"/>
          <a:ext cx="460034" cy="46003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966799" y="1323091"/>
        <a:ext cx="253018" cy="346176"/>
      </dsp:txXfrm>
    </dsp:sp>
    <dsp:sp modelId="{D65D30FB-E970-4F66-9C22-732373DA62C0}">
      <dsp:nvSpPr>
        <dsp:cNvPr id="0" name=""/>
        <dsp:cNvSpPr/>
      </dsp:nvSpPr>
      <dsp:spPr>
        <a:xfrm>
          <a:off x="8441649" y="2117338"/>
          <a:ext cx="460034" cy="46003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545157" y="2117338"/>
        <a:ext cx="253018" cy="346176"/>
      </dsp:txXfrm>
    </dsp:sp>
    <dsp:sp modelId="{C12C2767-219D-402A-B6E1-CB0893173F79}">
      <dsp:nvSpPr>
        <dsp:cNvPr id="0" name=""/>
        <dsp:cNvSpPr/>
      </dsp:nvSpPr>
      <dsp:spPr>
        <a:xfrm>
          <a:off x="9020007" y="2931246"/>
          <a:ext cx="460034" cy="46003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9123515" y="2931246"/>
        <a:ext cx="253018" cy="3461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2228E-89ED-48D3-A484-8657B0A57DCE}">
      <dsp:nvSpPr>
        <dsp:cNvPr id="0" name=""/>
        <dsp:cNvSpPr/>
      </dsp:nvSpPr>
      <dsp:spPr>
        <a:xfrm>
          <a:off x="1704794" y="886385"/>
          <a:ext cx="359297" cy="91440"/>
        </a:xfrm>
        <a:custGeom>
          <a:avLst/>
          <a:gdLst/>
          <a:ahLst/>
          <a:cxnLst/>
          <a:rect l="0" t="0" r="0" b="0"/>
          <a:pathLst>
            <a:path>
              <a:moveTo>
                <a:pt x="0" y="45720"/>
              </a:moveTo>
              <a:lnTo>
                <a:pt x="359297" y="45720"/>
              </a:lnTo>
            </a:path>
          </a:pathLst>
        </a:custGeom>
        <a:noFill/>
        <a:ln w="635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74696" y="930153"/>
        <a:ext cx="19494" cy="3902"/>
      </dsp:txXfrm>
    </dsp:sp>
    <dsp:sp modelId="{286F6688-CD55-41F0-A017-4D4AD17B796D}">
      <dsp:nvSpPr>
        <dsp:cNvPr id="0" name=""/>
        <dsp:cNvSpPr/>
      </dsp:nvSpPr>
      <dsp:spPr>
        <a:xfrm>
          <a:off x="11387" y="423543"/>
          <a:ext cx="1695206" cy="1017124"/>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l-GR" sz="1200" kern="1200" dirty="0"/>
            <a:t>1</a:t>
          </a:r>
          <a:r>
            <a:rPr lang="el-GR" sz="1200" kern="1200" baseline="30000" dirty="0"/>
            <a:t>η</a:t>
          </a:r>
          <a:r>
            <a:rPr lang="el-GR" sz="1200" kern="1200" dirty="0"/>
            <a:t>: Οι περισσότεροι μαθητές θεωρούν τη σχολική βία σοβαρή υπόθεση.</a:t>
          </a:r>
          <a:endParaRPr lang="en-US" sz="1200" kern="1200" dirty="0"/>
        </a:p>
      </dsp:txBody>
      <dsp:txXfrm>
        <a:off x="11387" y="423543"/>
        <a:ext cx="1695206" cy="1017124"/>
      </dsp:txXfrm>
    </dsp:sp>
    <dsp:sp modelId="{F1AA5028-62E3-4E53-8CB4-B9F0BF64A8BD}">
      <dsp:nvSpPr>
        <dsp:cNvPr id="0" name=""/>
        <dsp:cNvSpPr/>
      </dsp:nvSpPr>
      <dsp:spPr>
        <a:xfrm>
          <a:off x="3789899" y="886385"/>
          <a:ext cx="359297" cy="91440"/>
        </a:xfrm>
        <a:custGeom>
          <a:avLst/>
          <a:gdLst/>
          <a:ahLst/>
          <a:cxnLst/>
          <a:rect l="0" t="0" r="0" b="0"/>
          <a:pathLst>
            <a:path>
              <a:moveTo>
                <a:pt x="0" y="45720"/>
              </a:moveTo>
              <a:lnTo>
                <a:pt x="359297" y="45720"/>
              </a:lnTo>
            </a:path>
          </a:pathLst>
        </a:custGeom>
        <a:noFill/>
        <a:ln w="635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59800" y="930153"/>
        <a:ext cx="19494" cy="3902"/>
      </dsp:txXfrm>
    </dsp:sp>
    <dsp:sp modelId="{478507DC-9161-4E82-9A28-3E38AE57866D}">
      <dsp:nvSpPr>
        <dsp:cNvPr id="0" name=""/>
        <dsp:cNvSpPr/>
      </dsp:nvSpPr>
      <dsp:spPr>
        <a:xfrm>
          <a:off x="2096492" y="423543"/>
          <a:ext cx="1695206" cy="1017124"/>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l-GR" sz="1200" kern="1200" dirty="0"/>
            <a:t>2</a:t>
          </a:r>
          <a:r>
            <a:rPr lang="el-GR" sz="1200" kern="1200" baseline="30000" dirty="0"/>
            <a:t>η</a:t>
          </a:r>
          <a:r>
            <a:rPr lang="el-GR" sz="1200" kern="1200" dirty="0"/>
            <a:t>: Οι  περισσότεροι μαθητές διαφωνούν με τους μαθητές που είναι βίαιοι.</a:t>
          </a:r>
          <a:endParaRPr lang="en-US" sz="1200" kern="1200" dirty="0"/>
        </a:p>
      </dsp:txBody>
      <dsp:txXfrm>
        <a:off x="2096492" y="423543"/>
        <a:ext cx="1695206" cy="1017124"/>
      </dsp:txXfrm>
    </dsp:sp>
    <dsp:sp modelId="{D866C319-187C-4CB2-B965-A115E02DABB7}">
      <dsp:nvSpPr>
        <dsp:cNvPr id="0" name=""/>
        <dsp:cNvSpPr/>
      </dsp:nvSpPr>
      <dsp:spPr>
        <a:xfrm>
          <a:off x="5875003" y="886385"/>
          <a:ext cx="359297" cy="91440"/>
        </a:xfrm>
        <a:custGeom>
          <a:avLst/>
          <a:gdLst/>
          <a:ahLst/>
          <a:cxnLst/>
          <a:rect l="0" t="0" r="0" b="0"/>
          <a:pathLst>
            <a:path>
              <a:moveTo>
                <a:pt x="0" y="45720"/>
              </a:moveTo>
              <a:lnTo>
                <a:pt x="359297" y="45720"/>
              </a:lnTo>
            </a:path>
          </a:pathLst>
        </a:custGeom>
        <a:noFill/>
        <a:ln w="635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44904" y="930153"/>
        <a:ext cx="19494" cy="3902"/>
      </dsp:txXfrm>
    </dsp:sp>
    <dsp:sp modelId="{EB74CB8F-0C7C-4D8B-830B-0A9EF7F7DC1E}">
      <dsp:nvSpPr>
        <dsp:cNvPr id="0" name=""/>
        <dsp:cNvSpPr/>
      </dsp:nvSpPr>
      <dsp:spPr>
        <a:xfrm>
          <a:off x="4181596" y="423543"/>
          <a:ext cx="1695206" cy="1017124"/>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l-GR" sz="1200" kern="1200" dirty="0"/>
            <a:t>3</a:t>
          </a:r>
          <a:r>
            <a:rPr lang="el-GR" sz="1200" kern="1200" baseline="30000" dirty="0"/>
            <a:t>η</a:t>
          </a:r>
          <a:r>
            <a:rPr lang="el-GR" sz="1200" kern="1200" dirty="0"/>
            <a:t>: Οι μαθητές έχουν δεχθεί σχολική βία.</a:t>
          </a:r>
          <a:endParaRPr lang="en-US" sz="1200" kern="1200" dirty="0"/>
        </a:p>
      </dsp:txBody>
      <dsp:txXfrm>
        <a:off x="4181596" y="423543"/>
        <a:ext cx="1695206" cy="1017124"/>
      </dsp:txXfrm>
    </dsp:sp>
    <dsp:sp modelId="{928A9AE1-3FD7-434A-A3B9-A274FB900557}">
      <dsp:nvSpPr>
        <dsp:cNvPr id="0" name=""/>
        <dsp:cNvSpPr/>
      </dsp:nvSpPr>
      <dsp:spPr>
        <a:xfrm>
          <a:off x="7960107" y="886385"/>
          <a:ext cx="359297" cy="91440"/>
        </a:xfrm>
        <a:custGeom>
          <a:avLst/>
          <a:gdLst/>
          <a:ahLst/>
          <a:cxnLst/>
          <a:rect l="0" t="0" r="0" b="0"/>
          <a:pathLst>
            <a:path>
              <a:moveTo>
                <a:pt x="0" y="45720"/>
              </a:moveTo>
              <a:lnTo>
                <a:pt x="359297" y="45720"/>
              </a:lnTo>
            </a:path>
          </a:pathLst>
        </a:custGeom>
        <a:noFill/>
        <a:ln w="635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30009" y="930153"/>
        <a:ext cx="19494" cy="3902"/>
      </dsp:txXfrm>
    </dsp:sp>
    <dsp:sp modelId="{F0F6A956-6F86-40C2-812E-00DD573660F7}">
      <dsp:nvSpPr>
        <dsp:cNvPr id="0" name=""/>
        <dsp:cNvSpPr/>
      </dsp:nvSpPr>
      <dsp:spPr>
        <a:xfrm>
          <a:off x="6266700" y="423543"/>
          <a:ext cx="1695206" cy="1017124"/>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l-GR" sz="1200" kern="1200" dirty="0"/>
            <a:t>4</a:t>
          </a:r>
          <a:r>
            <a:rPr lang="el-GR" sz="1200" kern="1200" baseline="30000" dirty="0"/>
            <a:t>η</a:t>
          </a:r>
          <a:r>
            <a:rPr lang="el-GR" sz="1200" kern="1200" dirty="0"/>
            <a:t>: Οι μαθητές έχουν αντιληφθεί ότι κάποιος συμμαθητής τους έχει πέσει θύμα σχολικής βίας.</a:t>
          </a:r>
          <a:endParaRPr lang="en-US" sz="1200" kern="1200" dirty="0"/>
        </a:p>
      </dsp:txBody>
      <dsp:txXfrm>
        <a:off x="6266700" y="423543"/>
        <a:ext cx="1695206" cy="1017124"/>
      </dsp:txXfrm>
    </dsp:sp>
    <dsp:sp modelId="{90221238-8D9E-4D5E-AC54-1A7239F9DE6C}">
      <dsp:nvSpPr>
        <dsp:cNvPr id="0" name=""/>
        <dsp:cNvSpPr/>
      </dsp:nvSpPr>
      <dsp:spPr>
        <a:xfrm>
          <a:off x="858991" y="1438867"/>
          <a:ext cx="8340417" cy="586487"/>
        </a:xfrm>
        <a:custGeom>
          <a:avLst/>
          <a:gdLst/>
          <a:ahLst/>
          <a:cxnLst/>
          <a:rect l="0" t="0" r="0" b="0"/>
          <a:pathLst>
            <a:path>
              <a:moveTo>
                <a:pt x="8340417" y="0"/>
              </a:moveTo>
              <a:lnTo>
                <a:pt x="8340417" y="310343"/>
              </a:lnTo>
              <a:lnTo>
                <a:pt x="0" y="310343"/>
              </a:lnTo>
              <a:lnTo>
                <a:pt x="0" y="586487"/>
              </a:lnTo>
            </a:path>
          </a:pathLst>
        </a:custGeom>
        <a:noFill/>
        <a:ln w="635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4820119" y="1730159"/>
        <a:ext cx="418160" cy="3902"/>
      </dsp:txXfrm>
    </dsp:sp>
    <dsp:sp modelId="{3A6E4164-4793-40F0-9D33-C2F88F5EFC72}">
      <dsp:nvSpPr>
        <dsp:cNvPr id="0" name=""/>
        <dsp:cNvSpPr/>
      </dsp:nvSpPr>
      <dsp:spPr>
        <a:xfrm>
          <a:off x="8351805" y="423543"/>
          <a:ext cx="1695206" cy="1017124"/>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l-GR" sz="1200" kern="1200" dirty="0"/>
            <a:t>5</a:t>
          </a:r>
          <a:r>
            <a:rPr lang="el-GR" sz="1200" kern="1200" baseline="30000" dirty="0"/>
            <a:t>η</a:t>
          </a:r>
          <a:r>
            <a:rPr lang="el-GR" sz="1200" kern="1200" dirty="0"/>
            <a:t>: Οι μαθητές δεν έχουν δεχθεί κάποια μορφή σχολικής βίας από εκπαιδευτικούς.</a:t>
          </a:r>
          <a:endParaRPr lang="en-US" sz="1200" kern="1200" dirty="0"/>
        </a:p>
      </dsp:txBody>
      <dsp:txXfrm>
        <a:off x="8351805" y="423543"/>
        <a:ext cx="1695206" cy="1017124"/>
      </dsp:txXfrm>
    </dsp:sp>
    <dsp:sp modelId="{C93B85D6-EA04-4A0B-AFD9-C27322D897D0}">
      <dsp:nvSpPr>
        <dsp:cNvPr id="0" name=""/>
        <dsp:cNvSpPr/>
      </dsp:nvSpPr>
      <dsp:spPr>
        <a:xfrm>
          <a:off x="1704794" y="2520596"/>
          <a:ext cx="359297" cy="91440"/>
        </a:xfrm>
        <a:custGeom>
          <a:avLst/>
          <a:gdLst/>
          <a:ahLst/>
          <a:cxnLst/>
          <a:rect l="0" t="0" r="0" b="0"/>
          <a:pathLst>
            <a:path>
              <a:moveTo>
                <a:pt x="0" y="45720"/>
              </a:moveTo>
              <a:lnTo>
                <a:pt x="359297" y="45720"/>
              </a:lnTo>
            </a:path>
          </a:pathLst>
        </a:custGeom>
        <a:noFill/>
        <a:ln w="635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1874696" y="2564365"/>
        <a:ext cx="19494" cy="3902"/>
      </dsp:txXfrm>
    </dsp:sp>
    <dsp:sp modelId="{F98BE56E-6682-4EDE-9F33-6B7E3B1C49C2}">
      <dsp:nvSpPr>
        <dsp:cNvPr id="0" name=""/>
        <dsp:cNvSpPr/>
      </dsp:nvSpPr>
      <dsp:spPr>
        <a:xfrm>
          <a:off x="11387" y="2057754"/>
          <a:ext cx="1695206" cy="1017124"/>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l-GR" sz="1200" kern="1200" dirty="0"/>
            <a:t>6</a:t>
          </a:r>
          <a:r>
            <a:rPr lang="el-GR" sz="1200" kern="1200" baseline="30000" dirty="0"/>
            <a:t>η</a:t>
          </a:r>
          <a:r>
            <a:rPr lang="el-GR" sz="1200" kern="1200" dirty="0"/>
            <a:t>: Οι μαθητές δεν έχουν ασκήσει βία στους εκπαιδευτικούς.</a:t>
          </a:r>
          <a:endParaRPr lang="en-US" sz="1200" kern="1200" dirty="0"/>
        </a:p>
      </dsp:txBody>
      <dsp:txXfrm>
        <a:off x="11387" y="2057754"/>
        <a:ext cx="1695206" cy="1017124"/>
      </dsp:txXfrm>
    </dsp:sp>
    <dsp:sp modelId="{B54588DF-248F-4555-AFE8-B47D2FACCC15}">
      <dsp:nvSpPr>
        <dsp:cNvPr id="0" name=""/>
        <dsp:cNvSpPr/>
      </dsp:nvSpPr>
      <dsp:spPr>
        <a:xfrm>
          <a:off x="3789899" y="2520596"/>
          <a:ext cx="359297" cy="91440"/>
        </a:xfrm>
        <a:custGeom>
          <a:avLst/>
          <a:gdLst/>
          <a:ahLst/>
          <a:cxnLst/>
          <a:rect l="0" t="0" r="0" b="0"/>
          <a:pathLst>
            <a:path>
              <a:moveTo>
                <a:pt x="0" y="45720"/>
              </a:moveTo>
              <a:lnTo>
                <a:pt x="359297" y="45720"/>
              </a:lnTo>
            </a:path>
          </a:pathLst>
        </a:custGeom>
        <a:noFill/>
        <a:ln w="635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59800" y="2564365"/>
        <a:ext cx="19494" cy="3902"/>
      </dsp:txXfrm>
    </dsp:sp>
    <dsp:sp modelId="{FB00105E-7D16-49AC-BC8C-F0EB7726B2E7}">
      <dsp:nvSpPr>
        <dsp:cNvPr id="0" name=""/>
        <dsp:cNvSpPr/>
      </dsp:nvSpPr>
      <dsp:spPr>
        <a:xfrm>
          <a:off x="2096492" y="2057754"/>
          <a:ext cx="1695206" cy="1017124"/>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l-GR" sz="1200" kern="1200" baseline="30000" dirty="0"/>
            <a:t>7η</a:t>
          </a:r>
          <a:r>
            <a:rPr lang="el-GR" sz="1200" kern="1200" dirty="0"/>
            <a:t>: Οι μαθητές έχουν ασκήσει κάποια μορφή βίας.</a:t>
          </a:r>
          <a:endParaRPr lang="en-US" sz="1200" kern="1200" dirty="0"/>
        </a:p>
      </dsp:txBody>
      <dsp:txXfrm>
        <a:off x="2096492" y="2057754"/>
        <a:ext cx="1695206" cy="1017124"/>
      </dsp:txXfrm>
    </dsp:sp>
    <dsp:sp modelId="{B74E82B5-AD88-422F-AA8C-891788180AD6}">
      <dsp:nvSpPr>
        <dsp:cNvPr id="0" name=""/>
        <dsp:cNvSpPr/>
      </dsp:nvSpPr>
      <dsp:spPr>
        <a:xfrm>
          <a:off x="5806415" y="2520596"/>
          <a:ext cx="359297" cy="91440"/>
        </a:xfrm>
        <a:custGeom>
          <a:avLst/>
          <a:gdLst/>
          <a:ahLst/>
          <a:cxnLst/>
          <a:rect l="0" t="0" r="0" b="0"/>
          <a:pathLst>
            <a:path>
              <a:moveTo>
                <a:pt x="0" y="45720"/>
              </a:moveTo>
              <a:lnTo>
                <a:pt x="359297" y="45720"/>
              </a:lnTo>
            </a:path>
          </a:pathLst>
        </a:custGeom>
        <a:noFill/>
        <a:ln w="635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5976316" y="2564365"/>
        <a:ext cx="19494" cy="3902"/>
      </dsp:txXfrm>
    </dsp:sp>
    <dsp:sp modelId="{C58D83DB-4E1C-4974-A5BA-98A77B0917BA}">
      <dsp:nvSpPr>
        <dsp:cNvPr id="0" name=""/>
        <dsp:cNvSpPr/>
      </dsp:nvSpPr>
      <dsp:spPr>
        <a:xfrm>
          <a:off x="4181596" y="1830564"/>
          <a:ext cx="1626618" cy="147150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l-GR" sz="1200" kern="1200" baseline="30000" dirty="0"/>
            <a:t>8η</a:t>
          </a:r>
          <a:r>
            <a:rPr lang="el-GR" sz="1200" kern="1200" dirty="0"/>
            <a:t>: Οι μαθητές θεωρούν ότι οι εκπαιδευτικοί μπορούν να προλάβουν περιστατικά βίας.</a:t>
          </a:r>
          <a:endParaRPr lang="en-US" sz="1200" kern="1200" dirty="0"/>
        </a:p>
      </dsp:txBody>
      <dsp:txXfrm>
        <a:off x="4181596" y="1830564"/>
        <a:ext cx="1626618" cy="1471503"/>
      </dsp:txXfrm>
    </dsp:sp>
    <dsp:sp modelId="{68F3D767-4F85-45DC-B063-847018FC5E3A}">
      <dsp:nvSpPr>
        <dsp:cNvPr id="0" name=""/>
        <dsp:cNvSpPr/>
      </dsp:nvSpPr>
      <dsp:spPr>
        <a:xfrm>
          <a:off x="6198112" y="1830564"/>
          <a:ext cx="1964354" cy="147150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l-GR" sz="1200" kern="1200" dirty="0"/>
            <a:t>9η: Οι μαθητές θεωρούν ότι η αυστηρότητα από μέρους του συλλόγου διδασκόντων θα περιορίσουν τα περιστατικά σχολικής βίας.</a:t>
          </a:r>
          <a:endParaRPr lang="en-US" sz="1200" kern="1200" dirty="0"/>
        </a:p>
      </dsp:txBody>
      <dsp:txXfrm>
        <a:off x="6198112" y="1830564"/>
        <a:ext cx="1964354" cy="14715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54E41-8350-4EE2-97C1-FDB17049FFF1}">
      <dsp:nvSpPr>
        <dsp:cNvPr id="0" name=""/>
        <dsp:cNvSpPr/>
      </dsp:nvSpPr>
      <dsp:spPr>
        <a:xfrm>
          <a:off x="0" y="141677"/>
          <a:ext cx="5906181" cy="51642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dirty="0"/>
            <a:t>Ηλικία των μαθητών</a:t>
          </a:r>
          <a:endParaRPr lang="en-US" sz="1300" kern="1200" dirty="0"/>
        </a:p>
      </dsp:txBody>
      <dsp:txXfrm>
        <a:off x="25210" y="166887"/>
        <a:ext cx="5855761" cy="466007"/>
      </dsp:txXfrm>
    </dsp:sp>
    <dsp:sp modelId="{194CF30B-BE69-49A5-A9DA-C03D5BDDD326}">
      <dsp:nvSpPr>
        <dsp:cNvPr id="0" name=""/>
        <dsp:cNvSpPr/>
      </dsp:nvSpPr>
      <dsp:spPr>
        <a:xfrm>
          <a:off x="0" y="695544"/>
          <a:ext cx="5906181" cy="51642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dirty="0"/>
            <a:t>Το φύλο των μαθητών</a:t>
          </a:r>
          <a:endParaRPr lang="en-US" sz="1300" kern="1200" dirty="0"/>
        </a:p>
      </dsp:txBody>
      <dsp:txXfrm>
        <a:off x="25210" y="720754"/>
        <a:ext cx="5855761" cy="466007"/>
      </dsp:txXfrm>
    </dsp:sp>
    <dsp:sp modelId="{C44E03CC-C187-4A9D-8A0A-9E6C1B4CE97F}">
      <dsp:nvSpPr>
        <dsp:cNvPr id="0" name=""/>
        <dsp:cNvSpPr/>
      </dsp:nvSpPr>
      <dsp:spPr>
        <a:xfrm>
          <a:off x="0" y="1249411"/>
          <a:ext cx="5906181" cy="51642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dirty="0"/>
            <a:t>Τι θεωρούν σχολική βία.</a:t>
          </a:r>
          <a:endParaRPr lang="en-US" sz="1300" kern="1200" dirty="0"/>
        </a:p>
      </dsp:txBody>
      <dsp:txXfrm>
        <a:off x="25210" y="1274621"/>
        <a:ext cx="5855761" cy="466007"/>
      </dsp:txXfrm>
    </dsp:sp>
    <dsp:sp modelId="{A726D4EB-A03C-4020-A3D9-8A3D5F8AA4A1}">
      <dsp:nvSpPr>
        <dsp:cNvPr id="0" name=""/>
        <dsp:cNvSpPr/>
      </dsp:nvSpPr>
      <dsp:spPr>
        <a:xfrm>
          <a:off x="0" y="1803278"/>
          <a:ext cx="5906181" cy="51642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dirty="0"/>
            <a:t>Οι μορφές βίας που δέχονται οι μαθητές</a:t>
          </a:r>
          <a:endParaRPr lang="en-US" sz="1300" kern="1200" dirty="0"/>
        </a:p>
      </dsp:txBody>
      <dsp:txXfrm>
        <a:off x="25210" y="1828488"/>
        <a:ext cx="5855761" cy="466007"/>
      </dsp:txXfrm>
    </dsp:sp>
    <dsp:sp modelId="{28830BDE-19EE-4D9F-8236-D8E1229F4FDC}">
      <dsp:nvSpPr>
        <dsp:cNvPr id="0" name=""/>
        <dsp:cNvSpPr/>
      </dsp:nvSpPr>
      <dsp:spPr>
        <a:xfrm>
          <a:off x="0" y="2357145"/>
          <a:ext cx="5906181" cy="51642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dirty="0"/>
            <a:t>Ποια είναι η γνώμη για τη σχολική βία.</a:t>
          </a:r>
          <a:endParaRPr lang="en-US" sz="1300" kern="1200" dirty="0"/>
        </a:p>
      </dsp:txBody>
      <dsp:txXfrm>
        <a:off x="25210" y="2382355"/>
        <a:ext cx="5855761" cy="466007"/>
      </dsp:txXfrm>
    </dsp:sp>
    <dsp:sp modelId="{5F2D5068-78F3-454D-8E9C-3BF7D11F1723}">
      <dsp:nvSpPr>
        <dsp:cNvPr id="0" name=""/>
        <dsp:cNvSpPr/>
      </dsp:nvSpPr>
      <dsp:spPr>
        <a:xfrm>
          <a:off x="0" y="2911012"/>
          <a:ext cx="5906181" cy="51642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dirty="0"/>
            <a:t>Αν έχουν δεχθεί σχολική βία.</a:t>
          </a:r>
          <a:endParaRPr lang="en-US" sz="1300" kern="1200" dirty="0"/>
        </a:p>
      </dsp:txBody>
      <dsp:txXfrm>
        <a:off x="25210" y="2936222"/>
        <a:ext cx="5855761" cy="466007"/>
      </dsp:txXfrm>
    </dsp:sp>
    <dsp:sp modelId="{3628AD1B-F147-4D66-88C9-67A64BEC582C}">
      <dsp:nvSpPr>
        <dsp:cNvPr id="0" name=""/>
        <dsp:cNvSpPr/>
      </dsp:nvSpPr>
      <dsp:spPr>
        <a:xfrm>
          <a:off x="0" y="3464879"/>
          <a:ext cx="5906181" cy="51642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dirty="0"/>
            <a:t>Αν έχουν δεχθεί βία από τους εκπαιδευτικούς.</a:t>
          </a:r>
          <a:endParaRPr lang="en-US" sz="1300" kern="1200" dirty="0"/>
        </a:p>
      </dsp:txBody>
      <dsp:txXfrm>
        <a:off x="25210" y="3490089"/>
        <a:ext cx="5855761" cy="466007"/>
      </dsp:txXfrm>
    </dsp:sp>
    <dsp:sp modelId="{C9E9EF77-BECF-454C-B00C-FA12673C9C8A}">
      <dsp:nvSpPr>
        <dsp:cNvPr id="0" name=""/>
        <dsp:cNvSpPr/>
      </dsp:nvSpPr>
      <dsp:spPr>
        <a:xfrm>
          <a:off x="0" y="4018746"/>
          <a:ext cx="5906181" cy="51642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dirty="0"/>
            <a:t>Αν θεωρούν ότι οι εκπαιδευτικοί μπορούν να προλάβουν περιστατικά βίας</a:t>
          </a:r>
          <a:endParaRPr lang="en-US" sz="1300" kern="1200" dirty="0"/>
        </a:p>
      </dsp:txBody>
      <dsp:txXfrm>
        <a:off x="25210" y="4043956"/>
        <a:ext cx="5855761" cy="466007"/>
      </dsp:txXfrm>
    </dsp:sp>
    <dsp:sp modelId="{93A461E5-87F4-4066-BEE3-2783CA0D7F61}">
      <dsp:nvSpPr>
        <dsp:cNvPr id="0" name=""/>
        <dsp:cNvSpPr/>
      </dsp:nvSpPr>
      <dsp:spPr>
        <a:xfrm>
          <a:off x="0" y="4572613"/>
          <a:ext cx="5906181" cy="51642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dirty="0"/>
            <a:t>Η αντιμετώπιση περιστατικών σχολικής βίας.</a:t>
          </a:r>
          <a:endParaRPr lang="en-US" sz="1300" kern="1200" dirty="0"/>
        </a:p>
      </dsp:txBody>
      <dsp:txXfrm>
        <a:off x="25210" y="4597823"/>
        <a:ext cx="5855761" cy="4660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7CC88-5C0B-4FC8-A7DF-7F1172C34B64}">
      <dsp:nvSpPr>
        <dsp:cNvPr id="0" name=""/>
        <dsp:cNvSpPr/>
      </dsp:nvSpPr>
      <dsp:spPr>
        <a:xfrm>
          <a:off x="0" y="93572"/>
          <a:ext cx="6964296" cy="114678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Το 83% των μαθητών θεωρούν τη σχολική βία πολύ σοβαρή υπόθεση.</a:t>
          </a:r>
          <a:endParaRPr lang="en-US" sz="1600" kern="1200"/>
        </a:p>
      </dsp:txBody>
      <dsp:txXfrm>
        <a:off x="55981" y="149553"/>
        <a:ext cx="6852334" cy="1034820"/>
      </dsp:txXfrm>
    </dsp:sp>
    <dsp:sp modelId="{1AB45DA0-8228-459A-9DEA-7290EC7229CD}">
      <dsp:nvSpPr>
        <dsp:cNvPr id="0" name=""/>
        <dsp:cNvSpPr/>
      </dsp:nvSpPr>
      <dsp:spPr>
        <a:xfrm>
          <a:off x="0" y="1286435"/>
          <a:ext cx="6964296" cy="114678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Το 88% των μαθητών διαφωνούν με τη βίαιη συμπεριφορά των συμμαθητών τους, ενώ βρέθηκε επίσης, ότι 10  από τους 100 μαθητές δήλωσαν ότι τους φοβίζουν οι βίαιοι συμμαθητές τους.</a:t>
          </a:r>
          <a:endParaRPr lang="en-US" sz="1600" kern="1200"/>
        </a:p>
      </dsp:txBody>
      <dsp:txXfrm>
        <a:off x="55981" y="1342416"/>
        <a:ext cx="6852334" cy="1034820"/>
      </dsp:txXfrm>
    </dsp:sp>
    <dsp:sp modelId="{C9C0474E-FCCB-4EDC-B535-71D7235BCCEC}">
      <dsp:nvSpPr>
        <dsp:cNvPr id="0" name=""/>
        <dsp:cNvSpPr/>
      </dsp:nvSpPr>
      <dsp:spPr>
        <a:xfrm>
          <a:off x="0" y="2479298"/>
          <a:ext cx="6964296" cy="114678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Οι περισσότεροι μαθητές δεν έχουν δεχθεί σχολική βία. Παρ’ όλα αυτά το ποσοστό των μαθητών που έχει δεχθεί σχολική βία αγγίζει το 40% περίπου.  Αυτοί δήλωσαν ότι έχουν δεχθεί κυρίως λεκτική βία.</a:t>
          </a:r>
          <a:endParaRPr lang="en-US" sz="1600" kern="1200"/>
        </a:p>
      </dsp:txBody>
      <dsp:txXfrm>
        <a:off x="55981" y="2535279"/>
        <a:ext cx="6852334" cy="1034820"/>
      </dsp:txXfrm>
    </dsp:sp>
    <dsp:sp modelId="{8892D506-0657-46EC-BE2F-B325732D8D4D}">
      <dsp:nvSpPr>
        <dsp:cNvPr id="0" name=""/>
        <dsp:cNvSpPr/>
      </dsp:nvSpPr>
      <dsp:spPr>
        <a:xfrm>
          <a:off x="0" y="3672160"/>
          <a:ext cx="6964296" cy="114678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Το 51% των μαθητών έχει αντιληφθεί ότι κάποιος συμμαθητής του έχει πέσει θύμα σχολικής βίας. Από αυτούς το 40% περίπου δήλωσε ότι ανέφερε το περιστατικό σε κάποιο καθηγητή.</a:t>
          </a:r>
          <a:endParaRPr lang="en-US" sz="1600" kern="1200"/>
        </a:p>
      </dsp:txBody>
      <dsp:txXfrm>
        <a:off x="55981" y="3728141"/>
        <a:ext cx="6852334" cy="1034820"/>
      </dsp:txXfrm>
    </dsp:sp>
    <dsp:sp modelId="{DEF5A4AD-4789-46BD-B115-AC77E503CE21}">
      <dsp:nvSpPr>
        <dsp:cNvPr id="0" name=""/>
        <dsp:cNvSpPr/>
      </dsp:nvSpPr>
      <dsp:spPr>
        <a:xfrm>
          <a:off x="0" y="4865023"/>
          <a:ext cx="6964296" cy="114678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a:t>Το 90% των μαθητών δεν έχει δεχθεί σχολική βία από κάποιον εκπαιδευτικό. Όμως δεν πρέπει να παραβλέψουμε το γεγονός ότι 1 στους 10 μαθητές δήλωσαν ότι έχουν δεχθεί βία από εκπαιδευτικό και το 38% από αυτούς το ανέφεραν στους γονείς τους.</a:t>
          </a:r>
          <a:endParaRPr lang="en-US" sz="1600" kern="1200"/>
        </a:p>
      </dsp:txBody>
      <dsp:txXfrm>
        <a:off x="55981" y="4921004"/>
        <a:ext cx="6852334" cy="10348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C3C48-E715-4CE5-99E7-F7EE94D8E582}">
      <dsp:nvSpPr>
        <dsp:cNvPr id="0" name=""/>
        <dsp:cNvSpPr/>
      </dsp:nvSpPr>
      <dsp:spPr>
        <a:xfrm>
          <a:off x="0" y="368752"/>
          <a:ext cx="6443002" cy="12846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dirty="0"/>
            <a:t>Το 93% των μαθητών δήλωσε ότι δεν ασκεί βία στους εκπαιδευτικούς. Από το 7% των μαθητών που δήλωσαν ότι ασκούν βία στους εκπαιδευτικούς, αυτή είχε τη μορφή ειρωνείας. </a:t>
          </a:r>
          <a:endParaRPr lang="en-US" sz="1800" kern="1200" dirty="0"/>
        </a:p>
      </dsp:txBody>
      <dsp:txXfrm>
        <a:off x="62712" y="431464"/>
        <a:ext cx="6317578" cy="1159235"/>
      </dsp:txXfrm>
    </dsp:sp>
    <dsp:sp modelId="{CF1D4C73-0B02-48E2-8D8F-37CE74769FBA}">
      <dsp:nvSpPr>
        <dsp:cNvPr id="0" name=""/>
        <dsp:cNvSpPr/>
      </dsp:nvSpPr>
      <dsp:spPr>
        <a:xfrm>
          <a:off x="0" y="1705252"/>
          <a:ext cx="6443002" cy="1284659"/>
        </a:xfrm>
        <a:prstGeom prst="roundRect">
          <a:avLst/>
        </a:prstGeom>
        <a:solidFill>
          <a:schemeClr val="accent2">
            <a:hueOff val="-441124"/>
            <a:satOff val="497"/>
            <a:lumOff val="11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dirty="0"/>
            <a:t>Το 91% των μαθητών δήλωσαν ότι δεν έχουν ασκήσει βία. Από αυτούς που απάντησαν ότι έχουν ασκήσει βία στο σχολείο, οι περισσότεροι έχουν ασκήσει λεκτική βία.</a:t>
          </a:r>
          <a:endParaRPr lang="en-US" sz="1800" kern="1200" dirty="0"/>
        </a:p>
      </dsp:txBody>
      <dsp:txXfrm>
        <a:off x="62712" y="1767964"/>
        <a:ext cx="6317578" cy="1159235"/>
      </dsp:txXfrm>
    </dsp:sp>
    <dsp:sp modelId="{8DF08F26-DAF1-4340-BDB8-9FA1DA699363}">
      <dsp:nvSpPr>
        <dsp:cNvPr id="0" name=""/>
        <dsp:cNvSpPr/>
      </dsp:nvSpPr>
      <dsp:spPr>
        <a:xfrm>
          <a:off x="0" y="3041751"/>
          <a:ext cx="6443002" cy="1284659"/>
        </a:xfrm>
        <a:prstGeom prst="roundRect">
          <a:avLst/>
        </a:prstGeom>
        <a:solidFill>
          <a:schemeClr val="accent2">
            <a:hueOff val="-882249"/>
            <a:satOff val="995"/>
            <a:lumOff val="2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dirty="0"/>
            <a:t>Οι μαθητές με ποσοστό 84% θεωρούν ότι οι εκπαιδευτικοί όντως μπορούν να προλάβουν τέτοιου είδους περιστατικά. Το 16% των υπολοίπων μαθητών δεν πιστεύουν ότι οι εκπαιδευτικοί μπορούν να βοηθήσουν. </a:t>
          </a:r>
          <a:endParaRPr lang="en-US" sz="1800" kern="1200" dirty="0"/>
        </a:p>
      </dsp:txBody>
      <dsp:txXfrm>
        <a:off x="62712" y="3104463"/>
        <a:ext cx="6317578" cy="1159235"/>
      </dsp:txXfrm>
    </dsp:sp>
    <dsp:sp modelId="{78A2352E-7987-48E3-88F8-4B57FFAAC193}">
      <dsp:nvSpPr>
        <dsp:cNvPr id="0" name=""/>
        <dsp:cNvSpPr/>
      </dsp:nvSpPr>
      <dsp:spPr>
        <a:xfrm>
          <a:off x="0" y="4378251"/>
          <a:ext cx="6443002" cy="1284659"/>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a:t>Το 52% των μαθητών δήλωσαν ότι η σχολική βία θα περιοριστεί αν οι ίδιοι μάθουν να λύνουν ειρηνικά τις διαφορές τους.</a:t>
          </a:r>
          <a:endParaRPr lang="en-US" sz="1800" kern="1200"/>
        </a:p>
      </dsp:txBody>
      <dsp:txXfrm>
        <a:off x="62712" y="4440963"/>
        <a:ext cx="6317578" cy="11592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88643-CD7F-4CF7-97DE-8868BDEE1B70}">
      <dsp:nvSpPr>
        <dsp:cNvPr id="0" name=""/>
        <dsp:cNvSpPr/>
      </dsp:nvSpPr>
      <dsp:spPr>
        <a:xfrm>
          <a:off x="0" y="815317"/>
          <a:ext cx="2828924" cy="179636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F2CD557-AF5F-44FB-AF78-7016560C4D8B}">
      <dsp:nvSpPr>
        <dsp:cNvPr id="0" name=""/>
        <dsp:cNvSpPr/>
      </dsp:nvSpPr>
      <dsp:spPr>
        <a:xfrm>
          <a:off x="314325" y="1113926"/>
          <a:ext cx="2828924" cy="17963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Το μέγεθος του δείγματος είναι περιορισμένο. Ένα μεγαλύτερο δείγμα θα έδινε τη δυνατότητα για πιο έγκυρα αποτελέσματα.</a:t>
          </a:r>
          <a:endParaRPr lang="en-US" sz="1600" kern="1200"/>
        </a:p>
      </dsp:txBody>
      <dsp:txXfrm>
        <a:off x="366939" y="1166540"/>
        <a:ext cx="2723696" cy="1691139"/>
      </dsp:txXfrm>
    </dsp:sp>
    <dsp:sp modelId="{072073F4-4EB1-4AEF-B911-1432EA8697CB}">
      <dsp:nvSpPr>
        <dsp:cNvPr id="0" name=""/>
        <dsp:cNvSpPr/>
      </dsp:nvSpPr>
      <dsp:spPr>
        <a:xfrm>
          <a:off x="3457574" y="815317"/>
          <a:ext cx="2828924" cy="179636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1E30AB6-8A67-4182-90A3-4F3669708F6D}">
      <dsp:nvSpPr>
        <dsp:cNvPr id="0" name=""/>
        <dsp:cNvSpPr/>
      </dsp:nvSpPr>
      <dsp:spPr>
        <a:xfrm>
          <a:off x="3771899" y="1113926"/>
          <a:ext cx="2828924" cy="17963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Ίσως μια μελέτη μεγαλύτερης διάρκειας θα έδινε διαφορετικά αποτελέσματα ή θα ενίσχυε τα ήδη υπάρχοντα.</a:t>
          </a:r>
          <a:endParaRPr lang="en-US" sz="1600" kern="1200"/>
        </a:p>
      </dsp:txBody>
      <dsp:txXfrm>
        <a:off x="3824513" y="1166540"/>
        <a:ext cx="2723696" cy="1691139"/>
      </dsp:txXfrm>
    </dsp:sp>
    <dsp:sp modelId="{90E0D119-4B60-437D-A67A-5DE605E18DCC}">
      <dsp:nvSpPr>
        <dsp:cNvPr id="0" name=""/>
        <dsp:cNvSpPr/>
      </dsp:nvSpPr>
      <dsp:spPr>
        <a:xfrm>
          <a:off x="6915149" y="815317"/>
          <a:ext cx="2828924" cy="179636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A625AB5-F3AE-40FE-A9E3-C116DEBF8F5C}">
      <dsp:nvSpPr>
        <dsp:cNvPr id="0" name=""/>
        <dsp:cNvSpPr/>
      </dsp:nvSpPr>
      <dsp:spPr>
        <a:xfrm>
          <a:off x="7229475" y="1113926"/>
          <a:ext cx="2828924" cy="17963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Η έλλειψη γνώσεων στη στατιστική ανάλυση. Μία πιο λεπτομερής ανάλυση θα έδινε καλύτερα αποτελέσματα.</a:t>
          </a:r>
          <a:endParaRPr lang="en-US" sz="1600" kern="1200"/>
        </a:p>
      </dsp:txBody>
      <dsp:txXfrm>
        <a:off x="7282089" y="1166540"/>
        <a:ext cx="2723696" cy="16911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9A182-8656-4018-8D95-7D5C09219E79}">
      <dsp:nvSpPr>
        <dsp:cNvPr id="0" name=""/>
        <dsp:cNvSpPr/>
      </dsp:nvSpPr>
      <dsp:spPr>
        <a:xfrm>
          <a:off x="0" y="523260"/>
          <a:ext cx="10058399" cy="13922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hlinkClick xmlns:r="http://schemas.openxmlformats.org/officeDocument/2006/relationships" r:id="rId1"/>
            </a:rPr>
            <a:t>https://hraklis58.wixsite.com/texn-g-gimnasiou</a:t>
          </a:r>
          <a:endParaRPr lang="en-US" sz="3500" kern="1200"/>
        </a:p>
      </dsp:txBody>
      <dsp:txXfrm>
        <a:off x="67966" y="591226"/>
        <a:ext cx="9922467" cy="1256367"/>
      </dsp:txXfrm>
    </dsp:sp>
    <dsp:sp modelId="{3D0E6EAD-0BC8-46BC-A09A-E12C2C334351}">
      <dsp:nvSpPr>
        <dsp:cNvPr id="0" name=""/>
        <dsp:cNvSpPr/>
      </dsp:nvSpPr>
      <dsp:spPr>
        <a:xfrm>
          <a:off x="0" y="2016360"/>
          <a:ext cx="10058399" cy="13922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hlinkClick xmlns:r="http://schemas.openxmlformats.org/officeDocument/2006/relationships" r:id="rId2"/>
            </a:rPr>
            <a:t>file:///C:/Users/user/Downloads/22-0032_Technologia_A-EPAL_Vivlio-Mathiti.pdf</a:t>
          </a:r>
          <a:endParaRPr lang="en-US" sz="3500" kern="1200"/>
        </a:p>
      </dsp:txBody>
      <dsp:txXfrm>
        <a:off x="67966" y="2084326"/>
        <a:ext cx="9922467" cy="12563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4T17:01:15.402"/>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4T17:01:51.914"/>
    </inkml:context>
    <inkml:brush xml:id="br0">
      <inkml:brushProperty name="width" value="0.1" units="cm"/>
      <inkml:brushProperty name="height" value="0.1" units="cm"/>
      <inkml:brushProperty name="color" value="#AE198D"/>
      <inkml:brushProperty name="inkEffects" value="galaxy"/>
      <inkml:brushProperty name="anchorX" value="-1270"/>
      <inkml:brushProperty name="anchorY" value="-1270"/>
      <inkml:brushProperty name="scaleFactor" value="0.5"/>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AE154-E6D4-4D8B-AC3E-CE1FB77B007B}" type="datetimeFigureOut">
              <a:rPr lang="el-GR" smtClean="0"/>
              <a:t>14/5/2023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7E6A8C-9A75-497F-B876-9878A64CC04B}" type="slidenum">
              <a:rPr lang="el-GR" smtClean="0"/>
              <a:t>‹#›</a:t>
            </a:fld>
            <a:endParaRPr lang="el-GR"/>
          </a:p>
        </p:txBody>
      </p:sp>
    </p:spTree>
    <p:extLst>
      <p:ext uri="{BB962C8B-B14F-4D97-AF65-F5344CB8AC3E}">
        <p14:creationId xmlns:p14="http://schemas.microsoft.com/office/powerpoint/2010/main" val="3919174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C97E6A8C-9A75-497F-B876-9878A64CC04B}" type="slidenum">
              <a:rPr lang="el-GR" smtClean="0"/>
              <a:t>4</a:t>
            </a:fld>
            <a:endParaRPr lang="el-GR"/>
          </a:p>
        </p:txBody>
      </p:sp>
    </p:spTree>
    <p:extLst>
      <p:ext uri="{BB962C8B-B14F-4D97-AF65-F5344CB8AC3E}">
        <p14:creationId xmlns:p14="http://schemas.microsoft.com/office/powerpoint/2010/main" val="3506120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C97E6A8C-9A75-497F-B876-9878A64CC04B}" type="slidenum">
              <a:rPr lang="el-GR" smtClean="0"/>
              <a:t>6</a:t>
            </a:fld>
            <a:endParaRPr lang="el-GR"/>
          </a:p>
        </p:txBody>
      </p:sp>
    </p:spTree>
    <p:extLst>
      <p:ext uri="{BB962C8B-B14F-4D97-AF65-F5344CB8AC3E}">
        <p14:creationId xmlns:p14="http://schemas.microsoft.com/office/powerpoint/2010/main" val="2373972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073973DD-14DE-4F48-BE7F-7304C660327D}" type="datetimeFigureOut">
              <a:rPr lang="el-GR" smtClean="0"/>
              <a:t>14/5/2023</a:t>
            </a:fld>
            <a:endParaRPr lang="el-GR"/>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l-G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21EA9370-6A6C-4DB7-AF20-AB4836DCAFCD}" type="slidenum">
              <a:rPr lang="el-GR" smtClean="0"/>
              <a:t>‹#›</a:t>
            </a:fld>
            <a:endParaRPr lang="el-GR"/>
          </a:p>
        </p:txBody>
      </p:sp>
    </p:spTree>
    <p:extLst>
      <p:ext uri="{BB962C8B-B14F-4D97-AF65-F5344CB8AC3E}">
        <p14:creationId xmlns:p14="http://schemas.microsoft.com/office/powerpoint/2010/main" val="286100896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73973DD-14DE-4F48-BE7F-7304C660327D}" type="datetimeFigureOut">
              <a:rPr lang="el-GR" smtClean="0"/>
              <a:t>14/5/2023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1EA9370-6A6C-4DB7-AF20-AB4836DCAFCD}" type="slidenum">
              <a:rPr lang="el-GR" smtClean="0"/>
              <a:t>‹#›</a:t>
            </a:fld>
            <a:endParaRPr lang="el-GR"/>
          </a:p>
        </p:txBody>
      </p:sp>
    </p:spTree>
    <p:extLst>
      <p:ext uri="{BB962C8B-B14F-4D97-AF65-F5344CB8AC3E}">
        <p14:creationId xmlns:p14="http://schemas.microsoft.com/office/powerpoint/2010/main" val="384819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73973DD-14DE-4F48-BE7F-7304C660327D}" type="datetimeFigureOut">
              <a:rPr lang="el-GR" smtClean="0"/>
              <a:t>14/5/2023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1EA9370-6A6C-4DB7-AF20-AB4836DCAFCD}" type="slidenum">
              <a:rPr lang="el-GR" smtClean="0"/>
              <a:t>‹#›</a:t>
            </a:fld>
            <a:endParaRPr lang="el-GR"/>
          </a:p>
        </p:txBody>
      </p:sp>
    </p:spTree>
    <p:extLst>
      <p:ext uri="{BB962C8B-B14F-4D97-AF65-F5344CB8AC3E}">
        <p14:creationId xmlns:p14="http://schemas.microsoft.com/office/powerpoint/2010/main" val="3461044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073973DD-14DE-4F48-BE7F-7304C660327D}" type="datetimeFigureOut">
              <a:rPr lang="el-GR" smtClean="0"/>
              <a:t>14/5/2023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1EA9370-6A6C-4DB7-AF20-AB4836DCAFCD}" type="slidenum">
              <a:rPr lang="el-GR" smtClean="0"/>
              <a:t>‹#›</a:t>
            </a:fld>
            <a:endParaRPr lang="el-GR"/>
          </a:p>
        </p:txBody>
      </p:sp>
    </p:spTree>
    <p:extLst>
      <p:ext uri="{BB962C8B-B14F-4D97-AF65-F5344CB8AC3E}">
        <p14:creationId xmlns:p14="http://schemas.microsoft.com/office/powerpoint/2010/main" val="1857720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073973DD-14DE-4F48-BE7F-7304C660327D}" type="datetimeFigureOut">
              <a:rPr lang="el-GR" smtClean="0"/>
              <a:t>14/5/2023</a:t>
            </a:fld>
            <a:endParaRPr lang="el-GR"/>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l-GR"/>
          </a:p>
        </p:txBody>
      </p:sp>
      <p:sp>
        <p:nvSpPr>
          <p:cNvPr id="6" name="Slide Number Placeholder 5"/>
          <p:cNvSpPr>
            <a:spLocks noGrp="1"/>
          </p:cNvSpPr>
          <p:nvPr>
            <p:ph type="sldNum" sz="quarter" idx="12"/>
          </p:nvPr>
        </p:nvSpPr>
        <p:spPr>
          <a:xfrm>
            <a:off x="8604504" y="5211060"/>
            <a:ext cx="2112264" cy="228600"/>
          </a:xfrm>
        </p:spPr>
        <p:txBody>
          <a:bodyPr/>
          <a:lstStyle/>
          <a:p>
            <a:fld id="{21EA9370-6A6C-4DB7-AF20-AB4836DCAFCD}" type="slidenum">
              <a:rPr lang="el-GR" smtClean="0"/>
              <a:t>‹#›</a:t>
            </a:fld>
            <a:endParaRPr lang="el-GR"/>
          </a:p>
        </p:txBody>
      </p:sp>
    </p:spTree>
    <p:extLst>
      <p:ext uri="{BB962C8B-B14F-4D97-AF65-F5344CB8AC3E}">
        <p14:creationId xmlns:p14="http://schemas.microsoft.com/office/powerpoint/2010/main" val="3511916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73973DD-14DE-4F48-BE7F-7304C660327D}" type="datetimeFigureOut">
              <a:rPr lang="el-GR" smtClean="0"/>
              <a:t>14/5/2023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1EA9370-6A6C-4DB7-AF20-AB4836DCAFCD}" type="slidenum">
              <a:rPr lang="el-GR" smtClean="0"/>
              <a:t>‹#›</a:t>
            </a:fld>
            <a:endParaRPr lang="el-GR"/>
          </a:p>
        </p:txBody>
      </p:sp>
    </p:spTree>
    <p:extLst>
      <p:ext uri="{BB962C8B-B14F-4D97-AF65-F5344CB8AC3E}">
        <p14:creationId xmlns:p14="http://schemas.microsoft.com/office/powerpoint/2010/main" val="2893701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073973DD-14DE-4F48-BE7F-7304C660327D}" type="datetimeFigureOut">
              <a:rPr lang="el-GR" smtClean="0"/>
              <a:t>14/5/2023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1EA9370-6A6C-4DB7-AF20-AB4836DCAFCD}" type="slidenum">
              <a:rPr lang="el-GR" smtClean="0"/>
              <a:t>‹#›</a:t>
            </a:fld>
            <a:endParaRPr lang="el-GR"/>
          </a:p>
        </p:txBody>
      </p:sp>
    </p:spTree>
    <p:extLst>
      <p:ext uri="{BB962C8B-B14F-4D97-AF65-F5344CB8AC3E}">
        <p14:creationId xmlns:p14="http://schemas.microsoft.com/office/powerpoint/2010/main" val="1049300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073973DD-14DE-4F48-BE7F-7304C660327D}" type="datetimeFigureOut">
              <a:rPr lang="el-GR" smtClean="0"/>
              <a:t>14/5/2023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1EA9370-6A6C-4DB7-AF20-AB4836DCAFCD}" type="slidenum">
              <a:rPr lang="el-GR" smtClean="0"/>
              <a:t>‹#›</a:t>
            </a:fld>
            <a:endParaRPr lang="el-GR"/>
          </a:p>
        </p:txBody>
      </p:sp>
    </p:spTree>
    <p:extLst>
      <p:ext uri="{BB962C8B-B14F-4D97-AF65-F5344CB8AC3E}">
        <p14:creationId xmlns:p14="http://schemas.microsoft.com/office/powerpoint/2010/main" val="3854975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973DD-14DE-4F48-BE7F-7304C660327D}" type="datetimeFigureOut">
              <a:rPr lang="el-GR" smtClean="0"/>
              <a:t>14/5/2023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1EA9370-6A6C-4DB7-AF20-AB4836DCAFCD}" type="slidenum">
              <a:rPr lang="el-GR" smtClean="0"/>
              <a:t>‹#›</a:t>
            </a:fld>
            <a:endParaRPr lang="el-GR"/>
          </a:p>
        </p:txBody>
      </p:sp>
    </p:spTree>
    <p:extLst>
      <p:ext uri="{BB962C8B-B14F-4D97-AF65-F5344CB8AC3E}">
        <p14:creationId xmlns:p14="http://schemas.microsoft.com/office/powerpoint/2010/main" val="1415632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8" name="Date Placeholder 7"/>
          <p:cNvSpPr>
            <a:spLocks noGrp="1"/>
          </p:cNvSpPr>
          <p:nvPr>
            <p:ph type="dt" sz="half" idx="10"/>
          </p:nvPr>
        </p:nvSpPr>
        <p:spPr/>
        <p:txBody>
          <a:bodyPr/>
          <a:lstStyle/>
          <a:p>
            <a:fld id="{073973DD-14DE-4F48-BE7F-7304C660327D}" type="datetimeFigureOut">
              <a:rPr lang="el-GR" smtClean="0"/>
              <a:t>14/5/2023</a:t>
            </a:fld>
            <a:endParaRPr lang="el-GR"/>
          </a:p>
        </p:txBody>
      </p:sp>
      <p:sp>
        <p:nvSpPr>
          <p:cNvPr id="9" name="Footer Placeholder 8"/>
          <p:cNvSpPr>
            <a:spLocks noGrp="1"/>
          </p:cNvSpPr>
          <p:nvPr>
            <p:ph type="ftr" sz="quarter" idx="11"/>
          </p:nvPr>
        </p:nvSpPr>
        <p:spPr/>
        <p:txBody>
          <a:bodyPr/>
          <a:lstStyle>
            <a:lvl1pPr algn="r">
              <a:defRPr/>
            </a:lvl1pPr>
          </a:lstStyle>
          <a:p>
            <a:endParaRPr lang="el-GR"/>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21EA9370-6A6C-4DB7-AF20-AB4836DCAFCD}" type="slidenum">
              <a:rPr lang="el-GR" smtClean="0"/>
              <a:t>‹#›</a:t>
            </a:fld>
            <a:endParaRPr lang="el-GR"/>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034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073973DD-14DE-4F48-BE7F-7304C660327D}" type="datetimeFigureOut">
              <a:rPr lang="el-GR" smtClean="0"/>
              <a:t>14/5/2023</a:t>
            </a:fld>
            <a:endParaRPr lang="el-G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l-GR"/>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21EA9370-6A6C-4DB7-AF20-AB4836DCAFCD}" type="slidenum">
              <a:rPr lang="el-GR" smtClean="0"/>
              <a:t>‹#›</a:t>
            </a:fld>
            <a:endParaRPr lang="el-G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83754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073973DD-14DE-4F48-BE7F-7304C660327D}" type="datetimeFigureOut">
              <a:rPr lang="el-GR" smtClean="0"/>
              <a:t>14/5/2023</a:t>
            </a:fld>
            <a:endParaRPr lang="el-GR"/>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l-GR"/>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21EA9370-6A6C-4DB7-AF20-AB4836DCAFCD}" type="slidenum">
              <a:rPr lang="el-GR" smtClean="0"/>
              <a:t>‹#›</a:t>
            </a:fld>
            <a:endParaRPr lang="el-GR"/>
          </a:p>
        </p:txBody>
      </p:sp>
    </p:spTree>
    <p:extLst>
      <p:ext uri="{BB962C8B-B14F-4D97-AF65-F5344CB8AC3E}">
        <p14:creationId xmlns:p14="http://schemas.microsoft.com/office/powerpoint/2010/main" val="296928740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customXml" Target="../ink/ink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1A856DE3-B9AB-43F7-A80F-CB9F149A9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E502B23-3F32-6B7C-EB97-2219AE8265CA}"/>
              </a:ext>
            </a:extLst>
          </p:cNvPr>
          <p:cNvSpPr>
            <a:spLocks noGrp="1"/>
          </p:cNvSpPr>
          <p:nvPr>
            <p:ph type="ctrTitle"/>
          </p:nvPr>
        </p:nvSpPr>
        <p:spPr>
          <a:xfrm>
            <a:off x="8560024" y="1559768"/>
            <a:ext cx="3238829" cy="3135379"/>
          </a:xfrm>
        </p:spPr>
        <p:txBody>
          <a:bodyPr>
            <a:normAutofit/>
          </a:bodyPr>
          <a:lstStyle/>
          <a:p>
            <a:r>
              <a:rPr lang="el-GR" sz="3700">
                <a:solidFill>
                  <a:srgbClr val="FFFFFF"/>
                </a:solidFill>
              </a:rPr>
              <a:t>Τίτλος Εργασίας: Σχολικός εκφοβισμός</a:t>
            </a:r>
          </a:p>
        </p:txBody>
      </p:sp>
      <p:sp>
        <p:nvSpPr>
          <p:cNvPr id="3" name="Υπότιτλος 2">
            <a:extLst>
              <a:ext uri="{FF2B5EF4-FFF2-40B4-BE49-F238E27FC236}">
                <a16:creationId xmlns:a16="http://schemas.microsoft.com/office/drawing/2014/main" id="{943B07E2-AF16-6783-C0CA-C29C8711BD29}"/>
              </a:ext>
            </a:extLst>
          </p:cNvPr>
          <p:cNvSpPr>
            <a:spLocks noGrp="1"/>
          </p:cNvSpPr>
          <p:nvPr>
            <p:ph type="subTitle" idx="1"/>
          </p:nvPr>
        </p:nvSpPr>
        <p:spPr>
          <a:xfrm>
            <a:off x="8560024" y="4192172"/>
            <a:ext cx="3238829" cy="2012830"/>
          </a:xfrm>
        </p:spPr>
        <p:txBody>
          <a:bodyPr>
            <a:noAutofit/>
          </a:bodyPr>
          <a:lstStyle/>
          <a:p>
            <a:pPr>
              <a:spcAft>
                <a:spcPts val="600"/>
              </a:spcAft>
            </a:pPr>
            <a:r>
              <a:rPr lang="el-GR" sz="1800" b="1" dirty="0">
                <a:solidFill>
                  <a:srgbClr val="FFFFFF"/>
                </a:solidFill>
              </a:rPr>
              <a:t>Μαθήτρια: Κύρκου Χρυσάνθη</a:t>
            </a:r>
          </a:p>
          <a:p>
            <a:pPr>
              <a:spcAft>
                <a:spcPts val="600"/>
              </a:spcAft>
            </a:pPr>
            <a:r>
              <a:rPr lang="el-GR" sz="1800" b="1" dirty="0">
                <a:solidFill>
                  <a:srgbClr val="FFFFFF"/>
                </a:solidFill>
              </a:rPr>
              <a:t>Τμήμα: Γ1</a:t>
            </a:r>
          </a:p>
          <a:p>
            <a:pPr>
              <a:spcAft>
                <a:spcPts val="600"/>
              </a:spcAft>
            </a:pPr>
            <a:r>
              <a:rPr lang="el-GR" sz="1800" b="1" dirty="0">
                <a:solidFill>
                  <a:srgbClr val="FFFFFF"/>
                </a:solidFill>
              </a:rPr>
              <a:t>Μάθημα: Τεχνολογία</a:t>
            </a:r>
          </a:p>
          <a:p>
            <a:pPr>
              <a:spcAft>
                <a:spcPts val="600"/>
              </a:spcAft>
            </a:pPr>
            <a:r>
              <a:rPr lang="el-GR" sz="1800" b="1" dirty="0">
                <a:solidFill>
                  <a:srgbClr val="FFFFFF"/>
                </a:solidFill>
              </a:rPr>
              <a:t>Υπεύθυνη καθηγήτρια: Θανάση Ευφροσύνη</a:t>
            </a:r>
          </a:p>
        </p:txBody>
      </p:sp>
      <p:sp useBgFill="1">
        <p:nvSpPr>
          <p:cNvPr id="16" name="Rectangle 10">
            <a:extLst>
              <a:ext uri="{FF2B5EF4-FFF2-40B4-BE49-F238E27FC236}">
                <a16:creationId xmlns:a16="http://schemas.microsoft.com/office/drawing/2014/main" id="{8B4B154C-0A60-41BF-B149-21BD6D9B9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DC1BCB1-67D2-4359-8F92-3A69D16DD1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8800E080-59F0-4F83-B2C9-C7330EFDF5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F506867-1785-46B5-8ECF-33F482D02C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4" name="Εικόνα 3">
            <a:extLst>
              <a:ext uri="{FF2B5EF4-FFF2-40B4-BE49-F238E27FC236}">
                <a16:creationId xmlns:a16="http://schemas.microsoft.com/office/drawing/2014/main" id="{D12297B8-459D-D8FA-3E83-642192D04D7E}"/>
              </a:ext>
            </a:extLst>
          </p:cNvPr>
          <p:cNvPicPr>
            <a:picLocks noChangeAspect="1"/>
          </p:cNvPicPr>
          <p:nvPr/>
        </p:nvPicPr>
        <p:blipFill>
          <a:blip r:embed="rId2"/>
          <a:stretch>
            <a:fillRect/>
          </a:stretch>
        </p:blipFill>
        <p:spPr>
          <a:xfrm>
            <a:off x="643192" y="834034"/>
            <a:ext cx="6909386" cy="5182039"/>
          </a:xfrm>
          <a:prstGeom prst="rect">
            <a:avLst/>
          </a:prstGeom>
        </p:spPr>
      </p:pic>
      <p:cxnSp>
        <p:nvCxnSpPr>
          <p:cNvPr id="19" name="Straight Connector 18">
            <a:extLst>
              <a:ext uri="{FF2B5EF4-FFF2-40B4-BE49-F238E27FC236}">
                <a16:creationId xmlns:a16="http://schemas.microsoft.com/office/drawing/2014/main" id="{A8A8A2B6-6C82-4F71-BD0A-2E57CD2317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428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5" name="Rectangle 4104">
            <a:extLst>
              <a:ext uri="{FF2B5EF4-FFF2-40B4-BE49-F238E27FC236}">
                <a16:creationId xmlns:a16="http://schemas.microsoft.com/office/drawing/2014/main" id="{564F8226-C263-4D73-84E6-6774B7FEC0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4116" name="Rectangle 4106">
            <a:extLst>
              <a:ext uri="{FF2B5EF4-FFF2-40B4-BE49-F238E27FC236}">
                <a16:creationId xmlns:a16="http://schemas.microsoft.com/office/drawing/2014/main" id="{2C8DCBC9-E0DE-46B3-8FAE-C5C151378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65285"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id="{4D0866E2-E911-4D57-A92B-5867905FD7DE}"/>
              </a:ext>
            </a:extLst>
          </p:cNvPr>
          <p:cNvSpPr>
            <a:spLocks noGrp="1"/>
          </p:cNvSpPr>
          <p:nvPr>
            <p:ph type="title"/>
          </p:nvPr>
        </p:nvSpPr>
        <p:spPr>
          <a:xfrm>
            <a:off x="868680" y="642593"/>
            <a:ext cx="6281928" cy="1744183"/>
          </a:xfrm>
        </p:spPr>
        <p:txBody>
          <a:bodyPr vert="horz" lIns="91440" tIns="45720" rIns="91440" bIns="45720" rtlCol="0" anchor="ctr">
            <a:normAutofit/>
          </a:bodyPr>
          <a:lstStyle/>
          <a:p>
            <a:r>
              <a:rPr lang="en-US" sz="4400" b="1"/>
              <a:t>3η: Οι μαθητές έχουν δεχθεί σχολική βία</a:t>
            </a:r>
          </a:p>
        </p:txBody>
      </p:sp>
      <p:sp>
        <p:nvSpPr>
          <p:cNvPr id="3" name="Θέση περιεχομένου 2">
            <a:extLst>
              <a:ext uri="{FF2B5EF4-FFF2-40B4-BE49-F238E27FC236}">
                <a16:creationId xmlns:a16="http://schemas.microsoft.com/office/drawing/2014/main" id="{AFCC6E5B-A857-4450-8A54-2C8B0E056773}"/>
              </a:ext>
            </a:extLst>
          </p:cNvPr>
          <p:cNvSpPr>
            <a:spLocks noGrp="1"/>
          </p:cNvSpPr>
          <p:nvPr>
            <p:ph sz="half" idx="1"/>
          </p:nvPr>
        </p:nvSpPr>
        <p:spPr>
          <a:xfrm>
            <a:off x="868680" y="2386584"/>
            <a:ext cx="6281928" cy="3648456"/>
          </a:xfrm>
        </p:spPr>
        <p:txBody>
          <a:bodyPr vert="horz" lIns="91440" tIns="45720" rIns="91440" bIns="45720" rtlCol="0">
            <a:normAutofit/>
          </a:bodyPr>
          <a:lstStyle/>
          <a:p>
            <a:r>
              <a:rPr lang="en-US"/>
              <a:t>Η ερευνητική υπόθεση ήταν ότι οι μαθητές έχουν δεχθεί σχολική βία. Σύμφωνα με τα αποτελέσματα οι περισσότεροι μαθητές δεν έχουν δεχθεί σχολική βία.</a:t>
            </a:r>
          </a:p>
          <a:p>
            <a:r>
              <a:rPr lang="en-US"/>
              <a:t>Παρ’ όλα αυτά το ποσοστό των μαθητών που έχει δεχθεί σχολική βία αγγίζει το 40% περίπου. Γεγονός που πρέπει να λάβουμε υπόψη.</a:t>
            </a:r>
          </a:p>
          <a:p>
            <a:r>
              <a:rPr lang="en-US"/>
              <a:t>Αξίζει να σημειώσουμε ότι από όσους έχουν δεχθεί σχολική βία το 50% ανέφερε ότι αυτή η βία ήταν λεκτική.</a:t>
            </a:r>
          </a:p>
        </p:txBody>
      </p:sp>
      <p:pic>
        <p:nvPicPr>
          <p:cNvPr id="4100" name="Picture 4" descr="Γράφημα απάντησης φορμών. Τίτλος ερωτήματος: 8. Αν ναι, τι μορφή βίας έχεις δεχθεί;. Αριθμός απαντήσεων: 42 απαντήσεις.">
            <a:extLst>
              <a:ext uri="{FF2B5EF4-FFF2-40B4-BE49-F238E27FC236}">
                <a16:creationId xmlns:a16="http://schemas.microsoft.com/office/drawing/2014/main" id="{04DB3559-3AB2-4D3F-98A7-75A8ABD240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84" r="41100" b="2"/>
          <a:stretch/>
        </p:blipFill>
        <p:spPr bwMode="auto">
          <a:xfrm>
            <a:off x="7903029" y="237745"/>
            <a:ext cx="4058758" cy="319125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Γράφημα απάντησης φορμών. Τίτλος ερωτήματος: 7. Έχεις δεχθεί ποτέ σχολική βία;. Αριθμός απαντήσεων: 100 απαντήσεις.">
            <a:extLst>
              <a:ext uri="{FF2B5EF4-FFF2-40B4-BE49-F238E27FC236}">
                <a16:creationId xmlns:a16="http://schemas.microsoft.com/office/drawing/2014/main" id="{51296C7B-40E3-44B2-9F1A-9E2649D21120}"/>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6032" r="40552" b="2"/>
          <a:stretch/>
        </p:blipFill>
        <p:spPr bwMode="auto">
          <a:xfrm>
            <a:off x="7903029" y="3429002"/>
            <a:ext cx="4058758" cy="3191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462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9" name="Rectangle 5128">
            <a:extLst>
              <a:ext uri="{FF2B5EF4-FFF2-40B4-BE49-F238E27FC236}">
                <a16:creationId xmlns:a16="http://schemas.microsoft.com/office/drawing/2014/main" id="{564F8226-C263-4D73-84E6-6774B7FEC0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5131" name="Rectangle 5130">
            <a:extLst>
              <a:ext uri="{FF2B5EF4-FFF2-40B4-BE49-F238E27FC236}">
                <a16:creationId xmlns:a16="http://schemas.microsoft.com/office/drawing/2014/main" id="{2C8DCBC9-E0DE-46B3-8FAE-C5C151378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65285"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id="{42A555A1-6463-4D5B-B2B3-ACA69E2DEADF}"/>
              </a:ext>
            </a:extLst>
          </p:cNvPr>
          <p:cNvSpPr>
            <a:spLocks noGrp="1"/>
          </p:cNvSpPr>
          <p:nvPr>
            <p:ph type="title"/>
          </p:nvPr>
        </p:nvSpPr>
        <p:spPr>
          <a:xfrm>
            <a:off x="868680" y="642593"/>
            <a:ext cx="6281928" cy="1744183"/>
          </a:xfrm>
        </p:spPr>
        <p:txBody>
          <a:bodyPr vert="horz" lIns="91440" tIns="45720" rIns="91440" bIns="45720" rtlCol="0" anchor="ctr">
            <a:normAutofit/>
          </a:bodyPr>
          <a:lstStyle/>
          <a:p>
            <a:r>
              <a:rPr lang="en-US" sz="3000" b="1"/>
              <a:t>4η: Οι μαθητές έχουν αντιληφθεί ότι κάποιος συμμαθητής τους έχει πέσει θύμα σχολικής βίας</a:t>
            </a:r>
            <a:r>
              <a:rPr lang="en-US" sz="3000"/>
              <a:t>.</a:t>
            </a:r>
          </a:p>
        </p:txBody>
      </p:sp>
      <p:sp>
        <p:nvSpPr>
          <p:cNvPr id="3" name="Θέση περιεχομένου 2">
            <a:extLst>
              <a:ext uri="{FF2B5EF4-FFF2-40B4-BE49-F238E27FC236}">
                <a16:creationId xmlns:a16="http://schemas.microsoft.com/office/drawing/2014/main" id="{7B9D8415-82E1-4153-9890-60C3D3B4B337}"/>
              </a:ext>
            </a:extLst>
          </p:cNvPr>
          <p:cNvSpPr>
            <a:spLocks noGrp="1"/>
          </p:cNvSpPr>
          <p:nvPr>
            <p:ph sz="half" idx="1"/>
          </p:nvPr>
        </p:nvSpPr>
        <p:spPr>
          <a:xfrm>
            <a:off x="868680" y="2386584"/>
            <a:ext cx="6281928" cy="3648456"/>
          </a:xfrm>
        </p:spPr>
        <p:txBody>
          <a:bodyPr vert="horz" lIns="91440" tIns="45720" rIns="91440" bIns="45720" rtlCol="0">
            <a:normAutofit/>
          </a:bodyPr>
          <a:lstStyle/>
          <a:p>
            <a:r>
              <a:rPr lang="en-US"/>
              <a:t>Με την τέταρτη ερευνητική υπόθεση θ θέλαμε να εξετάσουν αν οι μαθητές έχουν αντιληφθεί περιστατικά σχολικής βίας στο σχολείο τους.</a:t>
            </a:r>
          </a:p>
          <a:p>
            <a:r>
              <a:rPr lang="en-US"/>
              <a:t>Σύμφωνα με τα αποτελέσματα το 51% έχει αντιληφθεί ότι κάποιος συμμαθητής του έχει πέσει θύμα σχολικής βίας. Από αυτούς το 40% περίπου δήλωσε ότι ανέφερε το περιστατικό σε κάποιο καθηγητή.</a:t>
            </a:r>
          </a:p>
          <a:p>
            <a:r>
              <a:rPr lang="en-US"/>
              <a:t>Ενώ το υπόλοιπο, 49% των μαθητών δεν έχει αντιληφθεί περιστατικά σχολικής βίας.</a:t>
            </a:r>
          </a:p>
        </p:txBody>
      </p:sp>
      <p:pic>
        <p:nvPicPr>
          <p:cNvPr id="5124" name="Picture 4" descr="Γράφημα απάντησης φορμών. Τίτλος ερωτήματος: 11. Αν ναι, πώς αντιμετώπισες το περιστατικό;&#10;. Αριθμός απαντήσεων: 51 απαντήσεις.">
            <a:extLst>
              <a:ext uri="{FF2B5EF4-FFF2-40B4-BE49-F238E27FC236}">
                <a16:creationId xmlns:a16="http://schemas.microsoft.com/office/drawing/2014/main" id="{8309E8DD-0E10-4BF1-AC75-1A8F7995FE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14" r="40470" b="2"/>
          <a:stretch/>
        </p:blipFill>
        <p:spPr bwMode="auto">
          <a:xfrm>
            <a:off x="7903029" y="237745"/>
            <a:ext cx="4058758" cy="319125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Γράφημα απάντησης φορμών. Τίτλος ερωτήματος: 10. Έχεις αντιληφθεί αν κάποιος συμμαθητής/τρια σου έχει πέσει θύμα σχολικού εκφοβισμού;. Αριθμός απαντήσεων: 100 απαντήσεις.">
            <a:extLst>
              <a:ext uri="{FF2B5EF4-FFF2-40B4-BE49-F238E27FC236}">
                <a16:creationId xmlns:a16="http://schemas.microsoft.com/office/drawing/2014/main" id="{D668C31F-2619-4C2F-8014-1320FB8D53FE}"/>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6261" r="40323" b="2"/>
          <a:stretch/>
        </p:blipFill>
        <p:spPr bwMode="auto">
          <a:xfrm>
            <a:off x="7903029" y="3429002"/>
            <a:ext cx="4058758" cy="3191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817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3" name="Rectangle 6152">
            <a:extLst>
              <a:ext uri="{FF2B5EF4-FFF2-40B4-BE49-F238E27FC236}">
                <a16:creationId xmlns:a16="http://schemas.microsoft.com/office/drawing/2014/main" id="{564F8226-C263-4D73-84E6-6774B7FEC0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6155" name="Rectangle 6154">
            <a:extLst>
              <a:ext uri="{FF2B5EF4-FFF2-40B4-BE49-F238E27FC236}">
                <a16:creationId xmlns:a16="http://schemas.microsoft.com/office/drawing/2014/main" id="{2C8DCBC9-E0DE-46B3-8FAE-C5C151378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65285"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id="{43C852C7-C239-4153-A659-D758E839A0FD}"/>
              </a:ext>
            </a:extLst>
          </p:cNvPr>
          <p:cNvSpPr>
            <a:spLocks noGrp="1"/>
          </p:cNvSpPr>
          <p:nvPr>
            <p:ph type="title"/>
          </p:nvPr>
        </p:nvSpPr>
        <p:spPr>
          <a:xfrm>
            <a:off x="868680" y="642593"/>
            <a:ext cx="6281928" cy="1744183"/>
          </a:xfrm>
        </p:spPr>
        <p:txBody>
          <a:bodyPr vert="horz" lIns="91440" tIns="45720" rIns="91440" bIns="45720" rtlCol="0" anchor="ctr">
            <a:normAutofit/>
          </a:bodyPr>
          <a:lstStyle/>
          <a:p>
            <a:r>
              <a:rPr lang="en-US" sz="3000" b="1"/>
              <a:t>5η: Οι μαθητές δεν έχουν δεχθεί κάποια μορφή σχολικής βίας από εκπαιδευτικούς</a:t>
            </a:r>
            <a:r>
              <a:rPr lang="en-US" sz="3000"/>
              <a:t>.</a:t>
            </a:r>
          </a:p>
        </p:txBody>
      </p:sp>
      <p:sp>
        <p:nvSpPr>
          <p:cNvPr id="3" name="Θέση περιεχομένου 2">
            <a:extLst>
              <a:ext uri="{FF2B5EF4-FFF2-40B4-BE49-F238E27FC236}">
                <a16:creationId xmlns:a16="http://schemas.microsoft.com/office/drawing/2014/main" id="{5D1BF373-170E-476A-9BCE-CDD030338EB9}"/>
              </a:ext>
            </a:extLst>
          </p:cNvPr>
          <p:cNvSpPr>
            <a:spLocks noGrp="1"/>
          </p:cNvSpPr>
          <p:nvPr>
            <p:ph sz="half" idx="1"/>
          </p:nvPr>
        </p:nvSpPr>
        <p:spPr>
          <a:xfrm>
            <a:off x="868680" y="2386584"/>
            <a:ext cx="6281928" cy="3648456"/>
          </a:xfrm>
        </p:spPr>
        <p:txBody>
          <a:bodyPr vert="horz" lIns="91440" tIns="45720" rIns="91440" bIns="45720" rtlCol="0">
            <a:normAutofit/>
          </a:bodyPr>
          <a:lstStyle/>
          <a:p>
            <a:r>
              <a:rPr lang="en-US"/>
              <a:t>Μία αρκετά ενδιαφέρουσα ερευνητική υπόθεση ήταν ότι οι μαθητές δεν έχουν δεχθεί κάποια μορφή βίας από εκπαιδευτικούς στο σχολείο.</a:t>
            </a:r>
          </a:p>
          <a:p>
            <a:r>
              <a:rPr lang="en-US"/>
              <a:t>Η υπόθεσή μας επιβεβαιώθηκε αφού το 90% των μαθητών απάντησε ότι όντως δεν έχει δεχθεί σχολική βία από κάποιον εκπαιδευτικό.</a:t>
            </a:r>
          </a:p>
          <a:p>
            <a:r>
              <a:rPr lang="en-US"/>
              <a:t>Όμως δεν πρέπει να παραβλέψουμε το γεγονός ότι 1 στους 10 μαθητές δήλωσαν ότι έχουν δεχθεί βία από εκπαιδευτικό και το 38% από αυτούς το ανέφεραν στους γονείς τους.</a:t>
            </a:r>
          </a:p>
        </p:txBody>
      </p:sp>
      <p:pic>
        <p:nvPicPr>
          <p:cNvPr id="6148" name="Picture 4" descr="Γράφημα απάντησης φορμών. Τίτλος ερωτήματος: 13.  Αν ναι, πώς αντιμετώπισες το περιστατικό;. Αριθμός απαντήσεων: 13 απαντήσεις.">
            <a:extLst>
              <a:ext uri="{FF2B5EF4-FFF2-40B4-BE49-F238E27FC236}">
                <a16:creationId xmlns:a16="http://schemas.microsoft.com/office/drawing/2014/main" id="{95A3BBA4-AD64-4152-B7E4-21D708C90F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81" r="40503" b="2"/>
          <a:stretch/>
        </p:blipFill>
        <p:spPr bwMode="auto">
          <a:xfrm>
            <a:off x="7903029" y="237745"/>
            <a:ext cx="4058758" cy="319125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Γράφημα απάντησης φορμών. Τίτλος ερωτήματος: 12. Έχετε δεχθεί κάποια μορφή εκφοβισμού από εκπαιδευτικό στο σχολείο;. Αριθμός απαντήσεων: 100 απαντήσεις.">
            <a:extLst>
              <a:ext uri="{FF2B5EF4-FFF2-40B4-BE49-F238E27FC236}">
                <a16:creationId xmlns:a16="http://schemas.microsoft.com/office/drawing/2014/main" id="{E9236A3C-DBF6-44A2-AAF7-D4B429A14DDD}"/>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6025" r="40559" b="2"/>
          <a:stretch/>
        </p:blipFill>
        <p:spPr bwMode="auto">
          <a:xfrm>
            <a:off x="7903029" y="3429002"/>
            <a:ext cx="4058758" cy="3191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677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9" name="Rectangle 10248">
            <a:extLst>
              <a:ext uri="{FF2B5EF4-FFF2-40B4-BE49-F238E27FC236}">
                <a16:creationId xmlns:a16="http://schemas.microsoft.com/office/drawing/2014/main" id="{564F8226-C263-4D73-84E6-6774B7FEC0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10251" name="Rectangle 10250">
            <a:extLst>
              <a:ext uri="{FF2B5EF4-FFF2-40B4-BE49-F238E27FC236}">
                <a16:creationId xmlns:a16="http://schemas.microsoft.com/office/drawing/2014/main" id="{2C8DCBC9-E0DE-46B3-8FAE-C5C151378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65285"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id="{13790C45-E507-4B7C-8D6C-B9D9B610B613}"/>
              </a:ext>
            </a:extLst>
          </p:cNvPr>
          <p:cNvSpPr>
            <a:spLocks noGrp="1"/>
          </p:cNvSpPr>
          <p:nvPr>
            <p:ph type="title"/>
          </p:nvPr>
        </p:nvSpPr>
        <p:spPr>
          <a:xfrm>
            <a:off x="868680" y="642593"/>
            <a:ext cx="6281928" cy="1744183"/>
          </a:xfrm>
        </p:spPr>
        <p:txBody>
          <a:bodyPr vert="horz" lIns="91440" tIns="45720" rIns="91440" bIns="45720" rtlCol="0" anchor="ctr">
            <a:normAutofit/>
          </a:bodyPr>
          <a:lstStyle/>
          <a:p>
            <a:r>
              <a:rPr lang="en-US" sz="3000" b="1"/>
              <a:t>6η: Οι μαθητές δεν έχουν ασκήσει βία στους εκπαιδευτικούς.</a:t>
            </a:r>
            <a:br>
              <a:rPr lang="en-US" sz="3000" b="1"/>
            </a:br>
            <a:endParaRPr lang="en-US" sz="3000" b="1"/>
          </a:p>
        </p:txBody>
      </p:sp>
      <p:sp>
        <p:nvSpPr>
          <p:cNvPr id="3" name="Θέση περιεχομένου 2">
            <a:extLst>
              <a:ext uri="{FF2B5EF4-FFF2-40B4-BE49-F238E27FC236}">
                <a16:creationId xmlns:a16="http://schemas.microsoft.com/office/drawing/2014/main" id="{E1EAF8A6-77EC-49C6-B205-6FDFC1A4936E}"/>
              </a:ext>
            </a:extLst>
          </p:cNvPr>
          <p:cNvSpPr>
            <a:spLocks noGrp="1"/>
          </p:cNvSpPr>
          <p:nvPr>
            <p:ph sz="half" idx="1"/>
          </p:nvPr>
        </p:nvSpPr>
        <p:spPr>
          <a:xfrm>
            <a:off x="868680" y="2386584"/>
            <a:ext cx="6281928" cy="3648456"/>
          </a:xfrm>
        </p:spPr>
        <p:txBody>
          <a:bodyPr vert="horz" lIns="91440" tIns="45720" rIns="91440" bIns="45720" rtlCol="0">
            <a:normAutofit/>
          </a:bodyPr>
          <a:lstStyle/>
          <a:p>
            <a:r>
              <a:rPr lang="en-US"/>
              <a:t>Θεωρήσαμε σημαντικό να ερευνήσουμε και την περίπτωση που οι εκπαιδευτικοί δέχονται σχολική βία από τους μαθητές.</a:t>
            </a:r>
          </a:p>
          <a:p>
            <a:r>
              <a:rPr lang="en-US"/>
              <a:t>Υποθέσαμε ότι οι μαθητές δεν ασκούν βία στους εκπαιδευτικούς. Τα αποτελέσματα επιβεβαίωσαν την υπόθεσή μας, καθώς το 93% δήλωσε ότι δεν ασκεί βία στους εκπαιδευτικούς.</a:t>
            </a:r>
          </a:p>
          <a:p>
            <a:r>
              <a:rPr lang="en-US"/>
              <a:t>Πρέπει να αναφέρουμε ότι από το 7% των μαθητών που δήλωσαν ότι ασκούν βία στους εκπαιδευτικούς, αυτή είχε τη μορφή ειρωνείας. </a:t>
            </a:r>
          </a:p>
        </p:txBody>
      </p:sp>
      <p:pic>
        <p:nvPicPr>
          <p:cNvPr id="10244" name="Picture 4" descr="Γράφημα απάντησης φορμών. Τίτλος ερωτήματος: 18. Αν ναι, τι είδους βία;. Αριθμός απαντήσεων: 7 απαντήσεις.">
            <a:extLst>
              <a:ext uri="{FF2B5EF4-FFF2-40B4-BE49-F238E27FC236}">
                <a16:creationId xmlns:a16="http://schemas.microsoft.com/office/drawing/2014/main" id="{A27C1A61-5F56-489E-8AB4-B26A137ED8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05" r="41179" b="2"/>
          <a:stretch/>
        </p:blipFill>
        <p:spPr bwMode="auto">
          <a:xfrm>
            <a:off x="7903029" y="237745"/>
            <a:ext cx="4058758" cy="3191256"/>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Γράφημα απάντησης φορμών. Τίτλος ερωτήματος: 17. Έχετε ασκήσει οποιαδήποτε μορφή εκφοβισμού σε εκπαιδευτικό στο σχολείο; . Αριθμός απαντήσεων: 100 απαντήσεις.">
            <a:extLst>
              <a:ext uri="{FF2B5EF4-FFF2-40B4-BE49-F238E27FC236}">
                <a16:creationId xmlns:a16="http://schemas.microsoft.com/office/drawing/2014/main" id="{B32790A4-4C9F-448F-B081-3D698A5C9788}"/>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6263" r="40321" b="2"/>
          <a:stretch/>
        </p:blipFill>
        <p:spPr bwMode="auto">
          <a:xfrm>
            <a:off x="7903029" y="3429002"/>
            <a:ext cx="4058758" cy="3191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218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7" name="Rectangle 7176">
            <a:extLst>
              <a:ext uri="{FF2B5EF4-FFF2-40B4-BE49-F238E27FC236}">
                <a16:creationId xmlns:a16="http://schemas.microsoft.com/office/drawing/2014/main" id="{564F8226-C263-4D73-84E6-6774B7FEC0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7179" name="Rectangle 7178">
            <a:extLst>
              <a:ext uri="{FF2B5EF4-FFF2-40B4-BE49-F238E27FC236}">
                <a16:creationId xmlns:a16="http://schemas.microsoft.com/office/drawing/2014/main" id="{2C8DCBC9-E0DE-46B3-8FAE-C5C151378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65285"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id="{A9DF02FE-CDD6-49C4-818A-A97828F57E58}"/>
              </a:ext>
            </a:extLst>
          </p:cNvPr>
          <p:cNvSpPr>
            <a:spLocks noGrp="1"/>
          </p:cNvSpPr>
          <p:nvPr>
            <p:ph type="title"/>
          </p:nvPr>
        </p:nvSpPr>
        <p:spPr>
          <a:xfrm>
            <a:off x="868680" y="642593"/>
            <a:ext cx="6281928" cy="1744183"/>
          </a:xfrm>
        </p:spPr>
        <p:txBody>
          <a:bodyPr vert="horz" lIns="91440" tIns="45720" rIns="91440" bIns="45720" rtlCol="0" anchor="ctr">
            <a:normAutofit/>
          </a:bodyPr>
          <a:lstStyle/>
          <a:p>
            <a:r>
              <a:rPr lang="en-US" sz="3700" b="1"/>
              <a:t>7η: Οι μαθητές έχουν ασκήσει κάποια μορφή βίας.</a:t>
            </a:r>
          </a:p>
        </p:txBody>
      </p:sp>
      <p:sp>
        <p:nvSpPr>
          <p:cNvPr id="3" name="Θέση περιεχομένου 2">
            <a:extLst>
              <a:ext uri="{FF2B5EF4-FFF2-40B4-BE49-F238E27FC236}">
                <a16:creationId xmlns:a16="http://schemas.microsoft.com/office/drawing/2014/main" id="{89C0C2F2-AE30-496E-9C46-A54D329EE5BA}"/>
              </a:ext>
            </a:extLst>
          </p:cNvPr>
          <p:cNvSpPr>
            <a:spLocks noGrp="1"/>
          </p:cNvSpPr>
          <p:nvPr>
            <p:ph sz="half" idx="1"/>
          </p:nvPr>
        </p:nvSpPr>
        <p:spPr>
          <a:xfrm>
            <a:off x="868680" y="2386584"/>
            <a:ext cx="6281928" cy="3648456"/>
          </a:xfrm>
        </p:spPr>
        <p:txBody>
          <a:bodyPr vert="horz" lIns="91440" tIns="45720" rIns="91440" bIns="45720" rtlCol="0">
            <a:normAutofit/>
          </a:bodyPr>
          <a:lstStyle/>
          <a:p>
            <a:pPr algn="just"/>
            <a:r>
              <a:rPr lang="en-US" sz="2400" dirty="0"/>
              <a:t>Υπ</a:t>
            </a:r>
            <a:r>
              <a:rPr lang="en-US" sz="2400" dirty="0" err="1"/>
              <a:t>οθέσ</a:t>
            </a:r>
            <a:r>
              <a:rPr lang="en-US" sz="2400" dirty="0"/>
              <a:t>αμε ότι οι μαθητές έχουν ασκήσει κάποια μορφή βίας στο σχολείο. Από τα απ</a:t>
            </a:r>
            <a:r>
              <a:rPr lang="en-US" sz="2400" dirty="0" err="1"/>
              <a:t>οτελέσμ</a:t>
            </a:r>
            <a:r>
              <a:rPr lang="en-US" sz="2400" dirty="0"/>
              <a:t>ατα φαίνεται ότι η συντριπτική πλειοψηφία, 91% δήλωσαν ότι δεν έχουν ασκήσει βία.</a:t>
            </a:r>
          </a:p>
          <a:p>
            <a:pPr algn="just"/>
            <a:r>
              <a:rPr lang="en-US" sz="2400" dirty="0"/>
              <a:t>Από </a:t>
            </a:r>
            <a:r>
              <a:rPr lang="en-US" sz="2400" dirty="0" err="1"/>
              <a:t>το</a:t>
            </a:r>
            <a:r>
              <a:rPr lang="en-US" sz="2400" dirty="0"/>
              <a:t> 9% </a:t>
            </a:r>
            <a:r>
              <a:rPr lang="en-US" sz="2400" dirty="0" err="1"/>
              <a:t>όσων</a:t>
            </a:r>
            <a:r>
              <a:rPr lang="en-US" sz="2400" dirty="0"/>
              <a:t> απ</a:t>
            </a:r>
            <a:r>
              <a:rPr lang="en-US" sz="2400" dirty="0" err="1"/>
              <a:t>άντησ</a:t>
            </a:r>
            <a:r>
              <a:rPr lang="en-US" sz="2400" dirty="0"/>
              <a:t>αν ότι έχουν ασκήσει βία στο σχολείο, οι περισσότεροι έχουν ασκήσει λεκτική βία.</a:t>
            </a:r>
          </a:p>
        </p:txBody>
      </p:sp>
      <p:pic>
        <p:nvPicPr>
          <p:cNvPr id="7172" name="Picture 4" descr="Γράφημα απάντησης φορμών. Τίτλος ερωτήματος: 15. Αν ναι, τι είδους βία έχεις ασκήσει;. Αριθμός απαντήσεων: 9 απαντήσεις.">
            <a:extLst>
              <a:ext uri="{FF2B5EF4-FFF2-40B4-BE49-F238E27FC236}">
                <a16:creationId xmlns:a16="http://schemas.microsoft.com/office/drawing/2014/main" id="{DC0E30E0-8861-4F54-85EF-AE8865D5AC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97" r="42387" b="2"/>
          <a:stretch/>
        </p:blipFill>
        <p:spPr bwMode="auto">
          <a:xfrm>
            <a:off x="7903029" y="237745"/>
            <a:ext cx="4058758" cy="319125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Γράφημα απάντησης φορμών. Τίτλος ερωτήματος: 14. Έχεις ασκήσει ποτέ βία στο σχολείο;. Αριθμός απαντήσεων: 100 απαντήσεις.">
            <a:extLst>
              <a:ext uri="{FF2B5EF4-FFF2-40B4-BE49-F238E27FC236}">
                <a16:creationId xmlns:a16="http://schemas.microsoft.com/office/drawing/2014/main" id="{289B8237-9853-4606-97FF-E04D75462546}"/>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6062" r="40522" b="2"/>
          <a:stretch/>
        </p:blipFill>
        <p:spPr bwMode="auto">
          <a:xfrm>
            <a:off x="7903029" y="3429002"/>
            <a:ext cx="4058758" cy="3191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050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4967F423-D21C-4F37-A0B7-750026A1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Τίτλος 1">
            <a:extLst>
              <a:ext uri="{FF2B5EF4-FFF2-40B4-BE49-F238E27FC236}">
                <a16:creationId xmlns:a16="http://schemas.microsoft.com/office/drawing/2014/main" id="{F5429519-994C-4180-B3BC-8B505181C894}"/>
              </a:ext>
            </a:extLst>
          </p:cNvPr>
          <p:cNvSpPr>
            <a:spLocks noGrp="1"/>
          </p:cNvSpPr>
          <p:nvPr>
            <p:ph type="title"/>
          </p:nvPr>
        </p:nvSpPr>
        <p:spPr>
          <a:xfrm>
            <a:off x="1066800" y="642594"/>
            <a:ext cx="10058400" cy="1371600"/>
          </a:xfrm>
        </p:spPr>
        <p:txBody>
          <a:bodyPr vert="horz" lIns="91440" tIns="45720" rIns="91440" bIns="45720" rtlCol="0" anchor="ctr">
            <a:normAutofit/>
          </a:bodyPr>
          <a:lstStyle/>
          <a:p>
            <a:r>
              <a:rPr lang="en-US" sz="3400" b="1"/>
              <a:t>8η: Οι μαθητές θεωρούν ότι οι εκπαιδευτικοί μπορούν να προλάβουν περιστατικά βίας</a:t>
            </a:r>
            <a:r>
              <a:rPr lang="en-US" sz="3400"/>
              <a:t>.</a:t>
            </a:r>
          </a:p>
        </p:txBody>
      </p:sp>
      <p:pic>
        <p:nvPicPr>
          <p:cNvPr id="8194" name="Picture 2" descr="Γράφημα απάντησης φορμών. Τίτλος ερωτήματος: 20. Πιστεύετε ότι οι εκπαιδευτικοί μπορούν να προλάβουν περιστατικά σχολικού εκφοβισμού στο σχολείο;. Αριθμός απαντήσεων: 100 απαντήσεις.">
            <a:extLst>
              <a:ext uri="{FF2B5EF4-FFF2-40B4-BE49-F238E27FC236}">
                <a16:creationId xmlns:a16="http://schemas.microsoft.com/office/drawing/2014/main" id="{1AFE6CE3-ABA4-406A-8F22-90AE5FDCE19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5331" r="47055" b="1"/>
          <a:stretch/>
        </p:blipFill>
        <p:spPr bwMode="auto">
          <a:xfrm>
            <a:off x="1154352" y="2161487"/>
            <a:ext cx="3019646" cy="3632643"/>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05C30662-8412-44DB-989A-6A6E6A30D37F}"/>
              </a:ext>
            </a:extLst>
          </p:cNvPr>
          <p:cNvSpPr>
            <a:spLocks noGrp="1"/>
          </p:cNvSpPr>
          <p:nvPr>
            <p:ph sz="half" idx="1"/>
          </p:nvPr>
        </p:nvSpPr>
        <p:spPr>
          <a:xfrm>
            <a:off x="4637165" y="2103120"/>
            <a:ext cx="6488035" cy="3931920"/>
          </a:xfrm>
        </p:spPr>
        <p:txBody>
          <a:bodyPr vert="horz" lIns="91440" tIns="45720" rIns="91440" bIns="45720" rtlCol="0">
            <a:normAutofit/>
          </a:bodyPr>
          <a:lstStyle/>
          <a:p>
            <a:r>
              <a:rPr lang="en-US"/>
              <a:t>Στην 8</a:t>
            </a:r>
            <a:r>
              <a:rPr lang="en-US" baseline="30000"/>
              <a:t>η</a:t>
            </a:r>
            <a:r>
              <a:rPr lang="en-US"/>
              <a:t> ερευνητική υπόθεση εξετάσαμε την άποψη των μαθητών σχετικά με το αν μπορούν οι εκπαιδευτικοί να προλάβουν περιστατικά σχολικής βίας.</a:t>
            </a:r>
          </a:p>
          <a:p>
            <a:r>
              <a:rPr lang="en-US"/>
              <a:t>Οι μαθητές με ποσοστό 84% θεωρούν ότι οι εκπαιδευτικοί όντως μπορούν να προλάβουν τέτοιου είδους περιστατικά.</a:t>
            </a:r>
          </a:p>
          <a:p>
            <a:r>
              <a:rPr lang="en-US"/>
              <a:t>Ακόμη το 16% από αυτούς δεν πιστεύουν ότι οι εκπαιδευτικοί μπορούν να βοηθήσουν. Ποσοστό που προκαλεί προβληματισμό.</a:t>
            </a:r>
          </a:p>
        </p:txBody>
      </p:sp>
    </p:spTree>
    <p:extLst>
      <p:ext uri="{BB962C8B-B14F-4D97-AF65-F5344CB8AC3E}">
        <p14:creationId xmlns:p14="http://schemas.microsoft.com/office/powerpoint/2010/main" val="114559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4967F423-D21C-4F37-A0B7-750026A1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Τίτλος 1">
            <a:extLst>
              <a:ext uri="{FF2B5EF4-FFF2-40B4-BE49-F238E27FC236}">
                <a16:creationId xmlns:a16="http://schemas.microsoft.com/office/drawing/2014/main" id="{454DAE06-45DB-4F38-A64A-68FA572FB85C}"/>
              </a:ext>
            </a:extLst>
          </p:cNvPr>
          <p:cNvSpPr>
            <a:spLocks noGrp="1"/>
          </p:cNvSpPr>
          <p:nvPr>
            <p:ph type="title"/>
          </p:nvPr>
        </p:nvSpPr>
        <p:spPr>
          <a:xfrm>
            <a:off x="1066800" y="642594"/>
            <a:ext cx="10058400" cy="1371600"/>
          </a:xfrm>
        </p:spPr>
        <p:txBody>
          <a:bodyPr vert="horz" lIns="91440" tIns="45720" rIns="91440" bIns="45720" rtlCol="0" anchor="ctr">
            <a:normAutofit/>
          </a:bodyPr>
          <a:lstStyle/>
          <a:p>
            <a:r>
              <a:rPr lang="en-US" sz="3000" b="1"/>
              <a:t>9η: Οι μαθητές θεωρούν ότι η αυστηρότητα από μέρους του συλλόγου διδασκόντων θα περιορίσουν τα περιστατικά σχολικής βίας.</a:t>
            </a:r>
          </a:p>
        </p:txBody>
      </p:sp>
      <p:pic>
        <p:nvPicPr>
          <p:cNvPr id="9218" name="Picture 2" descr="Γράφημα απάντησης φορμών. Τίτλος ερωτήματος: 22. Ποιες ενέργειες πρέπει να γίνουν κατά την γνώμη σου για να μην υπάρχουν περιστατικά βίας;. Αριθμός απαντήσεων: 100 απαντήσεις.">
            <a:extLst>
              <a:ext uri="{FF2B5EF4-FFF2-40B4-BE49-F238E27FC236}">
                <a16:creationId xmlns:a16="http://schemas.microsoft.com/office/drawing/2014/main" id="{E8787790-7C74-4E75-A092-DEDDD3008F9B}"/>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3563" r="51524" b="1"/>
          <a:stretch/>
        </p:blipFill>
        <p:spPr bwMode="auto">
          <a:xfrm>
            <a:off x="1154352" y="2161487"/>
            <a:ext cx="3019646" cy="3632643"/>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75750356-17BA-4718-AFE5-C9D7D6F1B15E}"/>
              </a:ext>
            </a:extLst>
          </p:cNvPr>
          <p:cNvSpPr>
            <a:spLocks noGrp="1"/>
          </p:cNvSpPr>
          <p:nvPr>
            <p:ph sz="half" idx="1"/>
          </p:nvPr>
        </p:nvSpPr>
        <p:spPr>
          <a:xfrm>
            <a:off x="4637165" y="2103120"/>
            <a:ext cx="6488035" cy="3931920"/>
          </a:xfrm>
        </p:spPr>
        <p:txBody>
          <a:bodyPr vert="horz" lIns="91440" tIns="45720" rIns="91440" bIns="45720" rtlCol="0">
            <a:normAutofit/>
          </a:bodyPr>
          <a:lstStyle/>
          <a:p>
            <a:r>
              <a:rPr lang="en-US"/>
              <a:t>Ένας ακόμη σημαντικός παράγοντας αντιμετώπισης της σχολικής βίας ερευνήθηκε στην 9</a:t>
            </a:r>
            <a:r>
              <a:rPr lang="en-US" baseline="30000"/>
              <a:t>η</a:t>
            </a:r>
            <a:r>
              <a:rPr lang="en-US"/>
              <a:t> υπόθεση. </a:t>
            </a:r>
          </a:p>
          <a:p>
            <a:r>
              <a:rPr lang="en-US"/>
              <a:t>Υποθέσαμε ότι οι μαθητές θα επιλέξουν ως τρόπο αντιμετώπισης της σχολικής βίας την αυστηρότητα του συλλόγου διδασκόντων.</a:t>
            </a:r>
          </a:p>
          <a:p>
            <a:r>
              <a:rPr lang="en-US"/>
              <a:t>Τα αποτελέσματα μας εξέπληξαν καθώς στον μεγαλύτερο ποσοστό, 52% οι μαθητές δήλωσαν ότι η σχολική βία θα περιοριστεί αν οι ίδιοι μάθουν να λύνουν ειρηνικά τις διαφορές τους.</a:t>
            </a:r>
          </a:p>
        </p:txBody>
      </p:sp>
    </p:spTree>
    <p:extLst>
      <p:ext uri="{BB962C8B-B14F-4D97-AF65-F5344CB8AC3E}">
        <p14:creationId xmlns:p14="http://schemas.microsoft.com/office/powerpoint/2010/main" val="4066652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Τίτλος 1">
            <a:extLst>
              <a:ext uri="{FF2B5EF4-FFF2-40B4-BE49-F238E27FC236}">
                <a16:creationId xmlns:a16="http://schemas.microsoft.com/office/drawing/2014/main" id="{E90A39B3-70B6-4DF6-BE59-3CABDF75996F}"/>
              </a:ext>
            </a:extLst>
          </p:cNvPr>
          <p:cNvSpPr>
            <a:spLocks noGrp="1"/>
          </p:cNvSpPr>
          <p:nvPr>
            <p:ph type="title"/>
          </p:nvPr>
        </p:nvSpPr>
        <p:spPr>
          <a:xfrm>
            <a:off x="573409" y="559477"/>
            <a:ext cx="3765200" cy="5709931"/>
          </a:xfrm>
        </p:spPr>
        <p:txBody>
          <a:bodyPr>
            <a:normAutofit/>
          </a:bodyPr>
          <a:lstStyle/>
          <a:p>
            <a:pPr algn="ctr"/>
            <a:r>
              <a:rPr lang="el-GR" sz="3700" b="1"/>
              <a:t>Συμπεράσματα  Ι</a:t>
            </a:r>
          </a:p>
        </p:txBody>
      </p:sp>
      <p:graphicFrame>
        <p:nvGraphicFramePr>
          <p:cNvPr id="7" name="Θέση περιεχομένου 2">
            <a:extLst>
              <a:ext uri="{FF2B5EF4-FFF2-40B4-BE49-F238E27FC236}">
                <a16:creationId xmlns:a16="http://schemas.microsoft.com/office/drawing/2014/main" id="{2E8D0E08-1D5F-4C72-1E86-9F84A2F82C99}"/>
              </a:ext>
            </a:extLst>
          </p:cNvPr>
          <p:cNvGraphicFramePr>
            <a:graphicFrameLocks noGrp="1"/>
          </p:cNvGraphicFramePr>
          <p:nvPr>
            <p:ph idx="1"/>
            <p:extLst>
              <p:ext uri="{D42A27DB-BD31-4B8C-83A1-F6EECF244321}">
                <p14:modId xmlns:p14="http://schemas.microsoft.com/office/powerpoint/2010/main" val="677625278"/>
              </p:ext>
            </p:extLst>
          </p:nvPr>
        </p:nvGraphicFramePr>
        <p:xfrm>
          <a:off x="4993008" y="393894"/>
          <a:ext cx="6964296" cy="6105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69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Τίτλος 1">
            <a:extLst>
              <a:ext uri="{FF2B5EF4-FFF2-40B4-BE49-F238E27FC236}">
                <a16:creationId xmlns:a16="http://schemas.microsoft.com/office/drawing/2014/main" id="{F3077690-6AB2-475D-A582-DD0CEDC02872}"/>
              </a:ext>
            </a:extLst>
          </p:cNvPr>
          <p:cNvSpPr>
            <a:spLocks noGrp="1"/>
          </p:cNvSpPr>
          <p:nvPr>
            <p:ph type="title"/>
          </p:nvPr>
        </p:nvSpPr>
        <p:spPr>
          <a:xfrm>
            <a:off x="573409" y="559477"/>
            <a:ext cx="3765200" cy="5709931"/>
          </a:xfrm>
        </p:spPr>
        <p:txBody>
          <a:bodyPr>
            <a:normAutofit/>
          </a:bodyPr>
          <a:lstStyle/>
          <a:p>
            <a:pPr algn="ctr"/>
            <a:r>
              <a:rPr lang="el-GR" sz="3700" b="1"/>
              <a:t>Συμπεράσματα ΙΙ</a:t>
            </a:r>
          </a:p>
        </p:txBody>
      </p:sp>
      <p:graphicFrame>
        <p:nvGraphicFramePr>
          <p:cNvPr id="7" name="Θέση περιεχομένου 2">
            <a:extLst>
              <a:ext uri="{FF2B5EF4-FFF2-40B4-BE49-F238E27FC236}">
                <a16:creationId xmlns:a16="http://schemas.microsoft.com/office/drawing/2014/main" id="{C3B7F3DE-F310-3A36-8CB7-E16B3B5FF837}"/>
              </a:ext>
            </a:extLst>
          </p:cNvPr>
          <p:cNvGraphicFramePr>
            <a:graphicFrameLocks noGrp="1"/>
          </p:cNvGraphicFramePr>
          <p:nvPr>
            <p:ph idx="1"/>
            <p:extLst>
              <p:ext uri="{D42A27DB-BD31-4B8C-83A1-F6EECF244321}">
                <p14:modId xmlns:p14="http://schemas.microsoft.com/office/powerpoint/2010/main" val="702758795"/>
              </p:ext>
            </p:extLst>
          </p:nvPr>
        </p:nvGraphicFramePr>
        <p:xfrm>
          <a:off x="5289453" y="237744"/>
          <a:ext cx="6443002" cy="6031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6303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07009B-133E-47F9-81B3-60BE5D82B513}"/>
              </a:ext>
            </a:extLst>
          </p:cNvPr>
          <p:cNvSpPr>
            <a:spLocks noGrp="1"/>
          </p:cNvSpPr>
          <p:nvPr>
            <p:ph type="title"/>
          </p:nvPr>
        </p:nvSpPr>
        <p:spPr>
          <a:xfrm>
            <a:off x="1066800" y="642594"/>
            <a:ext cx="10058400" cy="1371600"/>
          </a:xfrm>
        </p:spPr>
        <p:txBody>
          <a:bodyPr>
            <a:normAutofit/>
          </a:bodyPr>
          <a:lstStyle/>
          <a:p>
            <a:pPr algn="ctr"/>
            <a:r>
              <a:rPr lang="el-GR" sz="4400" b="1"/>
              <a:t>Περιορισμοί της παρούσας έρευνας</a:t>
            </a:r>
          </a:p>
        </p:txBody>
      </p:sp>
      <p:graphicFrame>
        <p:nvGraphicFramePr>
          <p:cNvPr id="13" name="Θέση περιεχομένου 2">
            <a:extLst>
              <a:ext uri="{FF2B5EF4-FFF2-40B4-BE49-F238E27FC236}">
                <a16:creationId xmlns:a16="http://schemas.microsoft.com/office/drawing/2014/main" id="{9367D50E-173D-10C6-B6B7-D2C28BCD7424}"/>
              </a:ext>
            </a:extLst>
          </p:cNvPr>
          <p:cNvGraphicFramePr>
            <a:graphicFrameLocks noGrp="1"/>
          </p:cNvGraphicFramePr>
          <p:nvPr>
            <p:ph idx="1"/>
            <p:extLst>
              <p:ext uri="{D42A27DB-BD31-4B8C-83A1-F6EECF244321}">
                <p14:modId xmlns:p14="http://schemas.microsoft.com/office/powerpoint/2010/main" val="2229541666"/>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468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2B8E23-2AE4-885E-332F-C4367FAE5A78}"/>
              </a:ext>
            </a:extLst>
          </p:cNvPr>
          <p:cNvSpPr>
            <a:spLocks noGrp="1"/>
          </p:cNvSpPr>
          <p:nvPr>
            <p:ph type="title"/>
          </p:nvPr>
        </p:nvSpPr>
        <p:spPr>
          <a:xfrm>
            <a:off x="1066800" y="642594"/>
            <a:ext cx="10058400" cy="1371600"/>
          </a:xfrm>
        </p:spPr>
        <p:txBody>
          <a:bodyPr>
            <a:normAutofit/>
          </a:bodyPr>
          <a:lstStyle/>
          <a:p>
            <a:pPr algn="ctr"/>
            <a:r>
              <a:rPr lang="el-GR" sz="4400" b="1"/>
              <a:t>Σχολικός Εκφοβισμός </a:t>
            </a:r>
            <a:br>
              <a:rPr lang="el-GR" sz="4400" b="1"/>
            </a:br>
            <a:r>
              <a:rPr lang="el-GR" sz="4400" b="1"/>
              <a:t>Παρουσίαση του προβλήματος</a:t>
            </a:r>
          </a:p>
        </p:txBody>
      </p:sp>
      <p:graphicFrame>
        <p:nvGraphicFramePr>
          <p:cNvPr id="5" name="Θέση περιεχομένου 2">
            <a:extLst>
              <a:ext uri="{FF2B5EF4-FFF2-40B4-BE49-F238E27FC236}">
                <a16:creationId xmlns:a16="http://schemas.microsoft.com/office/drawing/2014/main" id="{2D672347-6C15-E7CB-E0AC-3F1B35B09EC8}"/>
              </a:ext>
            </a:extLst>
          </p:cNvPr>
          <p:cNvGraphicFramePr>
            <a:graphicFrameLocks noGrp="1"/>
          </p:cNvGraphicFramePr>
          <p:nvPr>
            <p:ph idx="1"/>
            <p:extLst>
              <p:ext uri="{D42A27DB-BD31-4B8C-83A1-F6EECF244321}">
                <p14:modId xmlns:p14="http://schemas.microsoft.com/office/powerpoint/2010/main" val="229507909"/>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4279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340A62-2AB4-4600-96C6-0B60B6E965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DC681C0-91A4-49F5-8158-CF3ECB854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5" cy="6858000"/>
          </a:xfrm>
          <a:prstGeom prst="rect">
            <a:avLst/>
          </a:prstGeom>
          <a:ln w="6350" cap="sq" cmpd="sng" algn="ctr">
            <a:noFill/>
            <a:prstDash val="solid"/>
            <a:miter lim="800000"/>
          </a:ln>
          <a:effectLst/>
        </p:spPr>
        <p:style>
          <a:lnRef idx="0">
            <a:scrgbClr r="0" g="0" b="0"/>
          </a:lnRef>
          <a:fillRef idx="1002">
            <a:schemeClr val="lt1"/>
          </a:fillRef>
          <a:effectRef idx="0">
            <a:scrgbClr r="0" g="0" b="0"/>
          </a:effectRef>
          <a:fontRef idx="major"/>
        </p:style>
      </p:sp>
      <p:sp>
        <p:nvSpPr>
          <p:cNvPr id="19" name="Rectangle 18">
            <a:extLst>
              <a:ext uri="{FF2B5EF4-FFF2-40B4-BE49-F238E27FC236}">
                <a16:creationId xmlns:a16="http://schemas.microsoft.com/office/drawing/2014/main" id="{D102F34D-849F-4CF9-98E2-E57EC330D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0"/>
            <a:ext cx="4657345" cy="6858000"/>
          </a:xfrm>
          <a:prstGeom prst="rect">
            <a:avLst/>
          </a:prstGeom>
          <a:blipFill dpi="0" rotWithShape="1">
            <a:blip r:embed="rId2">
              <a:alphaModFix amt="6000"/>
              <a:duotone>
                <a:schemeClr val="bg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id="{B1CF349E-608D-4771-BDD7-03E773BB0673}"/>
              </a:ext>
            </a:extLst>
          </p:cNvPr>
          <p:cNvSpPr>
            <a:spLocks noGrp="1"/>
          </p:cNvSpPr>
          <p:nvPr>
            <p:ph type="title"/>
          </p:nvPr>
        </p:nvSpPr>
        <p:spPr>
          <a:xfrm>
            <a:off x="8019287" y="1168400"/>
            <a:ext cx="3697043" cy="4521200"/>
          </a:xfrm>
        </p:spPr>
        <p:txBody>
          <a:bodyPr>
            <a:normAutofit/>
          </a:bodyPr>
          <a:lstStyle/>
          <a:p>
            <a:r>
              <a:rPr lang="el-GR" sz="4000" b="1">
                <a:solidFill>
                  <a:srgbClr val="FFFFFF"/>
                </a:solidFill>
              </a:rPr>
              <a:t>Πρόταση για μελλοντική έρευνα</a:t>
            </a:r>
          </a:p>
        </p:txBody>
      </p:sp>
      <p:sp>
        <p:nvSpPr>
          <p:cNvPr id="3" name="Θέση περιεχομένου 2">
            <a:extLst>
              <a:ext uri="{FF2B5EF4-FFF2-40B4-BE49-F238E27FC236}">
                <a16:creationId xmlns:a16="http://schemas.microsoft.com/office/drawing/2014/main" id="{277EE90B-7956-48F5-B61E-C885FF398D13}"/>
              </a:ext>
            </a:extLst>
          </p:cNvPr>
          <p:cNvSpPr>
            <a:spLocks noGrp="1"/>
          </p:cNvSpPr>
          <p:nvPr>
            <p:ph idx="1"/>
          </p:nvPr>
        </p:nvSpPr>
        <p:spPr>
          <a:xfrm>
            <a:off x="643337" y="1168400"/>
            <a:ext cx="6326423" cy="4521200"/>
          </a:xfrm>
        </p:spPr>
        <p:txBody>
          <a:bodyPr anchor="ctr">
            <a:normAutofit/>
          </a:bodyPr>
          <a:lstStyle/>
          <a:p>
            <a:r>
              <a:rPr lang="el-GR"/>
              <a:t>Η παρούσα έρευνα είναι αποσπασματική αλλά θα μπορούσε να χρησιμοποιηθεί ως αρχική πάνω στην οποία μπορεί να σχεδιαστεί μια εκτενέστερη και πιο ολοκληρωμένη μελέτη, που με περισσότερες ερωτήσεις και μεταβλητές θα κατέληγε σε ενδιαφέροντα συμπεράσματα.</a:t>
            </a:r>
          </a:p>
          <a:p>
            <a:endParaRPr lang="el-GR" dirty="0"/>
          </a:p>
        </p:txBody>
      </p:sp>
    </p:spTree>
    <p:extLst>
      <p:ext uri="{BB962C8B-B14F-4D97-AF65-F5344CB8AC3E}">
        <p14:creationId xmlns:p14="http://schemas.microsoft.com/office/powerpoint/2010/main" val="1672601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7B8C70-B806-4CC9-9BCA-238FD087C031}"/>
              </a:ext>
            </a:extLst>
          </p:cNvPr>
          <p:cNvSpPr>
            <a:spLocks noGrp="1"/>
          </p:cNvSpPr>
          <p:nvPr>
            <p:ph type="title"/>
          </p:nvPr>
        </p:nvSpPr>
        <p:spPr/>
        <p:txBody>
          <a:bodyPr/>
          <a:lstStyle/>
          <a:p>
            <a:pPr algn="ctr"/>
            <a:r>
              <a:rPr lang="el-GR" b="1"/>
              <a:t>Βιβλιογραφία</a:t>
            </a:r>
            <a:endParaRPr lang="el-GR" b="1" dirty="0"/>
          </a:p>
        </p:txBody>
      </p:sp>
      <p:graphicFrame>
        <p:nvGraphicFramePr>
          <p:cNvPr id="5" name="Θέση περιεχομένου 2">
            <a:extLst>
              <a:ext uri="{FF2B5EF4-FFF2-40B4-BE49-F238E27FC236}">
                <a16:creationId xmlns:a16="http://schemas.microsoft.com/office/drawing/2014/main" id="{03BB4E71-4717-9996-5E34-ED2035AD29AC}"/>
              </a:ext>
            </a:extLst>
          </p:cNvPr>
          <p:cNvGraphicFramePr>
            <a:graphicFrameLocks noGrp="1"/>
          </p:cNvGraphicFramePr>
          <p:nvPr>
            <p:ph idx="1"/>
          </p:nvPr>
        </p:nvGraphicFramePr>
        <p:xfrm>
          <a:off x="1066800" y="2103120"/>
          <a:ext cx="10058400" cy="3931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3690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98021C93-E854-4355-3035-E4C1570DF478}"/>
              </a:ext>
            </a:extLst>
          </p:cNvPr>
          <p:cNvPicPr>
            <a:picLocks noChangeAspect="1"/>
          </p:cNvPicPr>
          <p:nvPr/>
        </p:nvPicPr>
        <p:blipFill>
          <a:blip r:embed="rId2"/>
          <a:stretch>
            <a:fillRect/>
          </a:stretch>
        </p:blipFill>
        <p:spPr>
          <a:xfrm>
            <a:off x="1154352" y="2467985"/>
            <a:ext cx="3019646" cy="3019646"/>
          </a:xfrm>
          <a:prstGeom prst="rect">
            <a:avLst/>
          </a:prstGeom>
        </p:spPr>
      </p:pic>
      <p:sp>
        <p:nvSpPr>
          <p:cNvPr id="3" name="Θέση περιεχομένου 2">
            <a:extLst>
              <a:ext uri="{FF2B5EF4-FFF2-40B4-BE49-F238E27FC236}">
                <a16:creationId xmlns:a16="http://schemas.microsoft.com/office/drawing/2014/main" id="{4DBBF3B0-989B-4B1D-B375-2A3642CA802B}"/>
              </a:ext>
            </a:extLst>
          </p:cNvPr>
          <p:cNvSpPr>
            <a:spLocks noGrp="1"/>
          </p:cNvSpPr>
          <p:nvPr>
            <p:ph idx="1"/>
          </p:nvPr>
        </p:nvSpPr>
        <p:spPr>
          <a:xfrm>
            <a:off x="4773986" y="2236763"/>
            <a:ext cx="6488035" cy="3250868"/>
          </a:xfrm>
        </p:spPr>
        <p:txBody>
          <a:bodyPr>
            <a:normAutofit/>
          </a:bodyPr>
          <a:lstStyle/>
          <a:p>
            <a:pPr marL="0" indent="0" algn="ctr">
              <a:buNone/>
            </a:pPr>
            <a:r>
              <a:rPr lang="el-GR" sz="4800" b="1" dirty="0"/>
              <a:t>Σας ευχαριστώ πολύ για την προσοχή σας!!!</a:t>
            </a:r>
          </a:p>
          <a:p>
            <a:endParaRPr lang="el-GR" dirty="0"/>
          </a:p>
        </p:txBody>
      </p:sp>
    </p:spTree>
    <p:extLst>
      <p:ext uri="{BB962C8B-B14F-4D97-AF65-F5344CB8AC3E}">
        <p14:creationId xmlns:p14="http://schemas.microsoft.com/office/powerpoint/2010/main" val="2437896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441D79-EB15-03C8-4147-EB96DAAB20A3}"/>
              </a:ext>
            </a:extLst>
          </p:cNvPr>
          <p:cNvSpPr>
            <a:spLocks noGrp="1"/>
          </p:cNvSpPr>
          <p:nvPr>
            <p:ph type="title"/>
          </p:nvPr>
        </p:nvSpPr>
        <p:spPr>
          <a:xfrm>
            <a:off x="1106658" y="473782"/>
            <a:ext cx="10058400" cy="1371600"/>
          </a:xfrm>
        </p:spPr>
        <p:txBody>
          <a:bodyPr>
            <a:normAutofit fontScale="90000"/>
          </a:bodyPr>
          <a:lstStyle/>
          <a:p>
            <a:pPr algn="ctr"/>
            <a:r>
              <a:rPr lang="el-GR" b="1">
                <a:solidFill>
                  <a:schemeClr val="accent2">
                    <a:lumMod val="50000"/>
                  </a:schemeClr>
                </a:solidFill>
              </a:rPr>
              <a:t>Παρουσίαση του σκοπού της έρευνας</a:t>
            </a:r>
            <a:endParaRPr lang="el-GR" b="1" dirty="0">
              <a:solidFill>
                <a:schemeClr val="accent2">
                  <a:lumMod val="50000"/>
                </a:schemeClr>
              </a:solidFill>
            </a:endParaRPr>
          </a:p>
        </p:txBody>
      </p:sp>
      <p:graphicFrame>
        <p:nvGraphicFramePr>
          <p:cNvPr id="7" name="Θέση περιεχομένου 2">
            <a:extLst>
              <a:ext uri="{FF2B5EF4-FFF2-40B4-BE49-F238E27FC236}">
                <a16:creationId xmlns:a16="http://schemas.microsoft.com/office/drawing/2014/main" id="{4C2AF8BE-CB6D-CBCA-4439-E65A41EFD405}"/>
              </a:ext>
            </a:extLst>
          </p:cNvPr>
          <p:cNvGraphicFramePr>
            <a:graphicFrameLocks noGrp="1"/>
          </p:cNvGraphicFramePr>
          <p:nvPr>
            <p:ph idx="1"/>
          </p:nvPr>
        </p:nvGraphicFramePr>
        <p:xfrm>
          <a:off x="1066800" y="2103120"/>
          <a:ext cx="10058400" cy="3931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9520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E340A62-2AB4-4600-96C6-0B60B6E965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42" name="Rectangle 41">
            <a:extLst>
              <a:ext uri="{FF2B5EF4-FFF2-40B4-BE49-F238E27FC236}">
                <a16:creationId xmlns:a16="http://schemas.microsoft.com/office/drawing/2014/main" id="{BDC681C0-91A4-49F5-8158-CF3ECB854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5" cy="6858000"/>
          </a:xfrm>
          <a:prstGeom prst="rect">
            <a:avLst/>
          </a:prstGeom>
          <a:ln w="6350" cap="sq" cmpd="sng" algn="ctr">
            <a:noFill/>
            <a:prstDash val="solid"/>
            <a:miter lim="800000"/>
          </a:ln>
          <a:effectLst/>
        </p:spPr>
        <p:style>
          <a:lnRef idx="0">
            <a:scrgbClr r="0" g="0" b="0"/>
          </a:lnRef>
          <a:fillRef idx="1002">
            <a:schemeClr val="lt1"/>
          </a:fillRef>
          <a:effectRef idx="0">
            <a:scrgbClr r="0" g="0" b="0"/>
          </a:effectRef>
          <a:fontRef idx="major"/>
        </p:style>
      </p:sp>
      <p:sp>
        <p:nvSpPr>
          <p:cNvPr id="44" name="Rectangle 43">
            <a:extLst>
              <a:ext uri="{FF2B5EF4-FFF2-40B4-BE49-F238E27FC236}">
                <a16:creationId xmlns:a16="http://schemas.microsoft.com/office/drawing/2014/main" id="{D102F34D-849F-4CF9-98E2-E57EC330D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0"/>
            <a:ext cx="4657345" cy="6858000"/>
          </a:xfrm>
          <a:prstGeom prst="rect">
            <a:avLst/>
          </a:prstGeom>
          <a:blipFill dpi="0" rotWithShape="1">
            <a:blip r:embed="rId3">
              <a:alphaModFix amt="6000"/>
              <a:duotone>
                <a:schemeClr val="bg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id="{2654BB72-C701-486B-6D08-AAEBFAEDDA17}"/>
              </a:ext>
            </a:extLst>
          </p:cNvPr>
          <p:cNvSpPr>
            <a:spLocks noGrp="1"/>
          </p:cNvSpPr>
          <p:nvPr>
            <p:ph type="title"/>
          </p:nvPr>
        </p:nvSpPr>
        <p:spPr>
          <a:xfrm>
            <a:off x="8019287" y="1168400"/>
            <a:ext cx="3697043" cy="4521200"/>
          </a:xfrm>
        </p:spPr>
        <p:txBody>
          <a:bodyPr>
            <a:normAutofit/>
          </a:bodyPr>
          <a:lstStyle/>
          <a:p>
            <a:r>
              <a:rPr lang="el-GR" sz="4000" b="1">
                <a:solidFill>
                  <a:srgbClr val="FFFFFF"/>
                </a:solidFill>
              </a:rPr>
              <a:t>Παρουσίαση των κοινωνικών αναγκών που εξυπηρετεί</a:t>
            </a:r>
          </a:p>
        </p:txBody>
      </p:sp>
      <p:sp>
        <p:nvSpPr>
          <p:cNvPr id="3" name="Θέση περιεχομένου 2">
            <a:extLst>
              <a:ext uri="{FF2B5EF4-FFF2-40B4-BE49-F238E27FC236}">
                <a16:creationId xmlns:a16="http://schemas.microsoft.com/office/drawing/2014/main" id="{3B2865CB-4638-A1DE-0C4F-8B1D9C448AAF}"/>
              </a:ext>
            </a:extLst>
          </p:cNvPr>
          <p:cNvSpPr>
            <a:spLocks noGrp="1"/>
          </p:cNvSpPr>
          <p:nvPr>
            <p:ph idx="1"/>
          </p:nvPr>
        </p:nvSpPr>
        <p:spPr>
          <a:xfrm>
            <a:off x="643337" y="1168400"/>
            <a:ext cx="6326423" cy="4521200"/>
          </a:xfrm>
        </p:spPr>
        <p:txBody>
          <a:bodyPr anchor="ctr">
            <a:normAutofit/>
          </a:bodyPr>
          <a:lstStyle/>
          <a:p>
            <a:pPr marL="0" indent="0" algn="just">
              <a:buNone/>
            </a:pPr>
            <a:r>
              <a:rPr lang="el-GR" sz="2400" dirty="0"/>
              <a:t>Οι βασικές κοινωνικές ανάγκες είναι η κοινωνικοποίηση, η συνεργασία, η αλληλεπίδραση, οι φιλικές σχέσεις. Η διερεύνηση του φαινομένου του σχολικού εκφοβισμού θα συμβάλλει στην κάλυψη αυτών κοινωνικών αναγκών</a:t>
            </a:r>
          </a:p>
          <a:p>
            <a:endParaRPr lang="el-GR" dirty="0"/>
          </a:p>
        </p:txBody>
      </p:sp>
    </p:spTree>
    <p:extLst>
      <p:ext uri="{BB962C8B-B14F-4D97-AF65-F5344CB8AC3E}">
        <p14:creationId xmlns:p14="http://schemas.microsoft.com/office/powerpoint/2010/main" val="695941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5F326F-CC64-85EF-3077-87055EED56F4}"/>
              </a:ext>
            </a:extLst>
          </p:cNvPr>
          <p:cNvSpPr>
            <a:spLocks noGrp="1"/>
          </p:cNvSpPr>
          <p:nvPr>
            <p:ph type="title"/>
          </p:nvPr>
        </p:nvSpPr>
        <p:spPr>
          <a:xfrm>
            <a:off x="1066800" y="642594"/>
            <a:ext cx="10058400" cy="1371600"/>
          </a:xfrm>
        </p:spPr>
        <p:txBody>
          <a:bodyPr>
            <a:normAutofit/>
          </a:bodyPr>
          <a:lstStyle/>
          <a:p>
            <a:pPr algn="ctr"/>
            <a:r>
              <a:rPr lang="el-GR" b="1" dirty="0"/>
              <a:t>Ερευνητικές Υποθέσεις</a:t>
            </a:r>
          </a:p>
        </p:txBody>
      </p:sp>
      <p:graphicFrame>
        <p:nvGraphicFramePr>
          <p:cNvPr id="5" name="Θέση περιεχομένου 2">
            <a:extLst>
              <a:ext uri="{FF2B5EF4-FFF2-40B4-BE49-F238E27FC236}">
                <a16:creationId xmlns:a16="http://schemas.microsoft.com/office/drawing/2014/main" id="{B470133B-4101-96FE-010D-34786E928552}"/>
              </a:ext>
            </a:extLst>
          </p:cNvPr>
          <p:cNvGraphicFramePr>
            <a:graphicFrameLocks noGrp="1"/>
          </p:cNvGraphicFramePr>
          <p:nvPr>
            <p:ph idx="1"/>
            <p:extLst>
              <p:ext uri="{D42A27DB-BD31-4B8C-83A1-F6EECF244321}">
                <p14:modId xmlns:p14="http://schemas.microsoft.com/office/powerpoint/2010/main" val="3268111347"/>
              </p:ext>
            </p:extLst>
          </p:nvPr>
        </p:nvGraphicFramePr>
        <p:xfrm>
          <a:off x="1070610" y="225291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9049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Τίτλος 1">
            <a:extLst>
              <a:ext uri="{FF2B5EF4-FFF2-40B4-BE49-F238E27FC236}">
                <a16:creationId xmlns:a16="http://schemas.microsoft.com/office/drawing/2014/main" id="{B0FED86C-3A3C-4401-9B84-39C32CC10379}"/>
              </a:ext>
            </a:extLst>
          </p:cNvPr>
          <p:cNvSpPr>
            <a:spLocks noGrp="1"/>
          </p:cNvSpPr>
          <p:nvPr>
            <p:ph type="title"/>
          </p:nvPr>
        </p:nvSpPr>
        <p:spPr>
          <a:xfrm>
            <a:off x="573409" y="559477"/>
            <a:ext cx="3765200" cy="5709931"/>
          </a:xfrm>
        </p:spPr>
        <p:txBody>
          <a:bodyPr>
            <a:normAutofit/>
          </a:bodyPr>
          <a:lstStyle/>
          <a:p>
            <a:pPr algn="ctr"/>
            <a:r>
              <a:rPr lang="el-GR" b="1"/>
              <a:t>Οι μεταβλητές της έρευνας</a:t>
            </a:r>
          </a:p>
        </p:txBody>
      </p:sp>
      <p:graphicFrame>
        <p:nvGraphicFramePr>
          <p:cNvPr id="5" name="Θέση περιεχομένου 2">
            <a:extLst>
              <a:ext uri="{FF2B5EF4-FFF2-40B4-BE49-F238E27FC236}">
                <a16:creationId xmlns:a16="http://schemas.microsoft.com/office/drawing/2014/main" id="{7CD8897C-B508-89E9-E5A8-0B34531C18DC}"/>
              </a:ext>
            </a:extLst>
          </p:cNvPr>
          <p:cNvGraphicFramePr>
            <a:graphicFrameLocks noGrp="1"/>
          </p:cNvGraphicFramePr>
          <p:nvPr>
            <p:ph idx="1"/>
            <p:extLst>
              <p:ext uri="{D42A27DB-BD31-4B8C-83A1-F6EECF244321}">
                <p14:modId xmlns:p14="http://schemas.microsoft.com/office/powerpoint/2010/main" val="247889966"/>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0440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340A62-2AB4-4600-96C6-0B60B6E965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DC681C0-91A4-49F5-8158-CF3ECB854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5" cy="6858000"/>
          </a:xfrm>
          <a:prstGeom prst="rect">
            <a:avLst/>
          </a:prstGeom>
          <a:ln w="6350" cap="sq" cmpd="sng" algn="ctr">
            <a:noFill/>
            <a:prstDash val="solid"/>
            <a:miter lim="800000"/>
          </a:ln>
          <a:effectLst/>
        </p:spPr>
        <p:style>
          <a:lnRef idx="0">
            <a:scrgbClr r="0" g="0" b="0"/>
          </a:lnRef>
          <a:fillRef idx="1002">
            <a:schemeClr val="lt1"/>
          </a:fillRef>
          <a:effectRef idx="0">
            <a:scrgbClr r="0" g="0" b="0"/>
          </a:effectRef>
          <a:fontRef idx="major"/>
        </p:style>
      </p:sp>
      <p:sp>
        <p:nvSpPr>
          <p:cNvPr id="19" name="Rectangle 18">
            <a:extLst>
              <a:ext uri="{FF2B5EF4-FFF2-40B4-BE49-F238E27FC236}">
                <a16:creationId xmlns:a16="http://schemas.microsoft.com/office/drawing/2014/main" id="{D102F34D-849F-4CF9-98E2-E57EC330D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0"/>
            <a:ext cx="4657345" cy="6858000"/>
          </a:xfrm>
          <a:prstGeom prst="rect">
            <a:avLst/>
          </a:prstGeom>
          <a:blipFill dpi="0" rotWithShape="1">
            <a:blip r:embed="rId2">
              <a:alphaModFix amt="6000"/>
              <a:duotone>
                <a:schemeClr val="bg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id="{CA16FBA5-1DD8-1D0D-8EA1-5F96ECF1E47A}"/>
              </a:ext>
            </a:extLst>
          </p:cNvPr>
          <p:cNvSpPr>
            <a:spLocks noGrp="1"/>
          </p:cNvSpPr>
          <p:nvPr>
            <p:ph type="title"/>
          </p:nvPr>
        </p:nvSpPr>
        <p:spPr>
          <a:xfrm>
            <a:off x="8019287" y="1168400"/>
            <a:ext cx="3697043" cy="4521200"/>
          </a:xfrm>
        </p:spPr>
        <p:txBody>
          <a:bodyPr>
            <a:normAutofit/>
          </a:bodyPr>
          <a:lstStyle/>
          <a:p>
            <a:r>
              <a:rPr lang="el-GR" sz="4000" b="1">
                <a:solidFill>
                  <a:srgbClr val="FFFFFF"/>
                </a:solidFill>
              </a:rPr>
              <a:t>Οργάνωση, σχεδιασμός της έρευνας και συλλογή δεδομένων</a:t>
            </a:r>
          </a:p>
        </p:txBody>
      </p:sp>
      <p:sp>
        <p:nvSpPr>
          <p:cNvPr id="3" name="Θέση περιεχομένου 2">
            <a:extLst>
              <a:ext uri="{FF2B5EF4-FFF2-40B4-BE49-F238E27FC236}">
                <a16:creationId xmlns:a16="http://schemas.microsoft.com/office/drawing/2014/main" id="{31DB3336-D3B2-11EA-F4FD-3435A6BC4043}"/>
              </a:ext>
            </a:extLst>
          </p:cNvPr>
          <p:cNvSpPr>
            <a:spLocks noGrp="1"/>
          </p:cNvSpPr>
          <p:nvPr>
            <p:ph idx="1"/>
          </p:nvPr>
        </p:nvSpPr>
        <p:spPr>
          <a:xfrm>
            <a:off x="643337" y="1168400"/>
            <a:ext cx="6326423" cy="4521200"/>
          </a:xfrm>
        </p:spPr>
        <p:txBody>
          <a:bodyPr anchor="ctr">
            <a:normAutofit/>
          </a:bodyPr>
          <a:lstStyle/>
          <a:p>
            <a:pPr>
              <a:buFont typeface="Wingdings" panose="05000000000000000000" pitchFamily="2" charset="2"/>
              <a:buChar char="v"/>
            </a:pPr>
            <a:r>
              <a:rPr lang="el-GR"/>
              <a:t>Η μέθοδος που χρησιμοποιήθηκε για την συλλογή δεδομένων ήταν ένα ερωτηματολόγιο το οποίο δημιουργήθηκε με το </a:t>
            </a:r>
            <a:r>
              <a:rPr lang="en-US"/>
              <a:t>google forms </a:t>
            </a:r>
            <a:r>
              <a:rPr lang="el-GR"/>
              <a:t>και αποτελούνταν από 22 ερωτήσεις.</a:t>
            </a:r>
          </a:p>
          <a:p>
            <a:pPr>
              <a:buFont typeface="Wingdings" panose="05000000000000000000" pitchFamily="2" charset="2"/>
              <a:buChar char="v"/>
            </a:pPr>
            <a:r>
              <a:rPr lang="el-GR"/>
              <a:t>Οι συγκεκριμένες ερωτήσεις αφορούσαν το πλέον σύνηθες φαινόμενο του σχολικού εκφοβισμού. Τι θεωρούν οι μαθητές σχολική βία, αν κάποιος έχει δεχθεί ή αν έχει ασκήσει σχολική βία και πως το αντιμετώπισαν.</a:t>
            </a:r>
          </a:p>
          <a:p>
            <a:pPr>
              <a:buFont typeface="Wingdings" panose="05000000000000000000" pitchFamily="2" charset="2"/>
              <a:buChar char="v"/>
            </a:pPr>
            <a:r>
              <a:rPr lang="el-GR"/>
              <a:t>Η συλλογή των δεδομένων έγινε μέσω διαδικτύου.</a:t>
            </a:r>
          </a:p>
          <a:p>
            <a:pPr>
              <a:buFont typeface="Wingdings" panose="05000000000000000000" pitchFamily="2" charset="2"/>
              <a:buChar char="v"/>
            </a:pPr>
            <a:r>
              <a:rPr lang="el-GR"/>
              <a:t>Το δείγμα της έρευνας αποτέλεσαν 100 μαθητές γυμνασίου και των τριών τάξεων. Συμμετείχαν 57 κορίτσια και 43 αγόρια. 28 μαθητές της Α΄ τάξης, 29 μαθητές της Β΄ τάξης και 43 μαθητές της Γ΄ τάξης.</a:t>
            </a:r>
          </a:p>
        </p:txBody>
      </p:sp>
    </p:spTree>
    <p:extLst>
      <p:ext uri="{BB962C8B-B14F-4D97-AF65-F5344CB8AC3E}">
        <p14:creationId xmlns:p14="http://schemas.microsoft.com/office/powerpoint/2010/main" val="2758071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1" name="Rectangle 2070">
            <a:extLst>
              <a:ext uri="{FF2B5EF4-FFF2-40B4-BE49-F238E27FC236}">
                <a16:creationId xmlns:a16="http://schemas.microsoft.com/office/drawing/2014/main" id="{4967F423-D21C-4F37-A0B7-750026A1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Τίτλος 1">
            <a:extLst>
              <a:ext uri="{FF2B5EF4-FFF2-40B4-BE49-F238E27FC236}">
                <a16:creationId xmlns:a16="http://schemas.microsoft.com/office/drawing/2014/main" id="{03192524-F520-41D8-8804-DDA9FDFBF930}"/>
              </a:ext>
            </a:extLst>
          </p:cNvPr>
          <p:cNvSpPr>
            <a:spLocks noGrp="1"/>
          </p:cNvSpPr>
          <p:nvPr>
            <p:ph type="title"/>
          </p:nvPr>
        </p:nvSpPr>
        <p:spPr>
          <a:xfrm>
            <a:off x="1066800" y="642594"/>
            <a:ext cx="10058400" cy="1371600"/>
          </a:xfrm>
        </p:spPr>
        <p:txBody>
          <a:bodyPr vert="horz" lIns="91440" tIns="45720" rIns="91440" bIns="45720" rtlCol="0" anchor="ctr">
            <a:normAutofit/>
          </a:bodyPr>
          <a:lstStyle/>
          <a:p>
            <a:r>
              <a:rPr lang="en-US" sz="4100" b="1"/>
              <a:t>1η: Οι περισσότεροι μαθητές θεωρούν τη σχολική βία σοβαρή υπόθεση.</a:t>
            </a:r>
          </a:p>
        </p:txBody>
      </p:sp>
      <p:pic>
        <p:nvPicPr>
          <p:cNvPr id="2050" name="Picture 2" descr="Γράφημα απάντησης φορμών. Τίτλος ερωτήματος: 4. Ποια είναι η γνώμη σου για την σχολική βία;. Αριθμός απαντήσεων: 100 απαντήσεις.">
            <a:extLst>
              <a:ext uri="{FF2B5EF4-FFF2-40B4-BE49-F238E27FC236}">
                <a16:creationId xmlns:a16="http://schemas.microsoft.com/office/drawing/2014/main" id="{EED85E34-9091-471E-BE84-D61973E03EEC}"/>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5384" r="49703" b="1"/>
          <a:stretch/>
        </p:blipFill>
        <p:spPr bwMode="auto">
          <a:xfrm>
            <a:off x="1154352" y="2161487"/>
            <a:ext cx="3019646" cy="3632643"/>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F6D88D5D-19A3-404C-B451-D7AAAC190B31}"/>
              </a:ext>
            </a:extLst>
          </p:cNvPr>
          <p:cNvSpPr>
            <a:spLocks noGrp="1"/>
          </p:cNvSpPr>
          <p:nvPr>
            <p:ph sz="half" idx="1"/>
          </p:nvPr>
        </p:nvSpPr>
        <p:spPr>
          <a:xfrm>
            <a:off x="4637165" y="2103120"/>
            <a:ext cx="6488035" cy="3931920"/>
          </a:xfrm>
        </p:spPr>
        <p:txBody>
          <a:bodyPr vert="horz" lIns="91440" tIns="45720" rIns="91440" bIns="45720" rtlCol="0">
            <a:normAutofit/>
          </a:bodyPr>
          <a:lstStyle/>
          <a:p>
            <a:r>
              <a:rPr lang="en-US"/>
              <a:t>Η ερευνητική μας υπόθεση ήταν ότι οι περισσότεροι μαθητές θεωρούν ότι η σχολική βία είναι πολύ σοβαρή υπόθεση. Τα αποτελέσματα επιβεβαιώνουν την υπόθεσή μας.</a:t>
            </a:r>
          </a:p>
          <a:p>
            <a:r>
              <a:rPr lang="en-US"/>
              <a:t>Το 83% των μαθητών θεωρούν τη σχολική βία πολύ σοβαρή υπόθεση.</a:t>
            </a:r>
          </a:p>
          <a:p>
            <a:r>
              <a:rPr lang="en-US"/>
              <a:t>Επίσης σημαντικό είναι το γεγονός ότι 15% των μαθητών υποστηρίζουν ότι παρόλο που η σχολική βία είναι σοβαρή υπόθεση δεν ευθύνονται οι μαθητές για αυτή.  </a:t>
            </a:r>
          </a:p>
        </p:txBody>
      </p:sp>
    </p:spTree>
    <p:extLst>
      <p:ext uri="{BB962C8B-B14F-4D97-AF65-F5344CB8AC3E}">
        <p14:creationId xmlns:p14="http://schemas.microsoft.com/office/powerpoint/2010/main" val="2361875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5" name="Rectangle 3104">
            <a:extLst>
              <a:ext uri="{FF2B5EF4-FFF2-40B4-BE49-F238E27FC236}">
                <a16:creationId xmlns:a16="http://schemas.microsoft.com/office/drawing/2014/main" id="{4967F423-D21C-4F37-A0B7-750026A1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Τίτλος 1">
            <a:extLst>
              <a:ext uri="{FF2B5EF4-FFF2-40B4-BE49-F238E27FC236}">
                <a16:creationId xmlns:a16="http://schemas.microsoft.com/office/drawing/2014/main" id="{2389F98B-BE89-4F71-BBB6-FCA12EE86129}"/>
              </a:ext>
            </a:extLst>
          </p:cNvPr>
          <p:cNvSpPr>
            <a:spLocks noGrp="1"/>
          </p:cNvSpPr>
          <p:nvPr>
            <p:ph type="title"/>
          </p:nvPr>
        </p:nvSpPr>
        <p:spPr>
          <a:xfrm>
            <a:off x="1066800" y="642594"/>
            <a:ext cx="10058400" cy="1371600"/>
          </a:xfrm>
        </p:spPr>
        <p:txBody>
          <a:bodyPr vert="horz" lIns="91440" tIns="45720" rIns="91440" bIns="45720" rtlCol="0" anchor="ctr">
            <a:normAutofit/>
          </a:bodyPr>
          <a:lstStyle/>
          <a:p>
            <a:r>
              <a:rPr lang="en-US" sz="3000" b="1"/>
              <a:t>2η: Οι  περισσότεροι μαθητές διαφωνούν με τους μαθητές που είναι βίαιοι.</a:t>
            </a:r>
            <a:br>
              <a:rPr lang="en-US" sz="3000" b="1"/>
            </a:br>
            <a:endParaRPr lang="en-US" sz="3000" b="1"/>
          </a:p>
        </p:txBody>
      </p:sp>
      <p:pic>
        <p:nvPicPr>
          <p:cNvPr id="3074" name="Picture 2" descr="Γράφημα απάντησης φορμών. Τίτλος ερωτήματος: 5. Ποια είναι η γνώμη σας για τους μαθητές που είναι βίαιοι;. Αριθμός απαντήσεων: 100 απαντήσεις.">
            <a:extLst>
              <a:ext uri="{FF2B5EF4-FFF2-40B4-BE49-F238E27FC236}">
                <a16:creationId xmlns:a16="http://schemas.microsoft.com/office/drawing/2014/main" id="{D6E5B00C-7BFB-4302-A9FD-06D82171AA9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5438" r="49650" b="1"/>
          <a:stretch/>
        </p:blipFill>
        <p:spPr bwMode="auto">
          <a:xfrm>
            <a:off x="1154352" y="2161487"/>
            <a:ext cx="3019646" cy="3632643"/>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8199265C-606C-4B43-AF51-4E35DB738237}"/>
              </a:ext>
            </a:extLst>
          </p:cNvPr>
          <p:cNvSpPr>
            <a:spLocks noGrp="1"/>
          </p:cNvSpPr>
          <p:nvPr>
            <p:ph sz="half" idx="1"/>
          </p:nvPr>
        </p:nvSpPr>
        <p:spPr>
          <a:xfrm>
            <a:off x="4637165" y="2103120"/>
            <a:ext cx="6488035" cy="3931920"/>
          </a:xfrm>
        </p:spPr>
        <p:txBody>
          <a:bodyPr vert="horz" lIns="91440" tIns="45720" rIns="91440" bIns="45720" rtlCol="0">
            <a:normAutofit/>
          </a:bodyPr>
          <a:lstStyle/>
          <a:p>
            <a:pPr algn="just"/>
            <a:r>
              <a:rPr lang="en-US" sz="2400" dirty="0"/>
              <a:t>Η </a:t>
            </a:r>
            <a:r>
              <a:rPr lang="en-US" sz="2400" dirty="0" err="1"/>
              <a:t>δεύτερη</a:t>
            </a:r>
            <a:r>
              <a:rPr lang="en-US" sz="2400" dirty="0"/>
              <a:t> </a:t>
            </a:r>
            <a:r>
              <a:rPr lang="en-US" sz="2400" dirty="0" err="1"/>
              <a:t>ερευνητική</a:t>
            </a:r>
            <a:r>
              <a:rPr lang="en-US" sz="2400" dirty="0"/>
              <a:t> μας υπ</a:t>
            </a:r>
            <a:r>
              <a:rPr lang="en-US" sz="2400" dirty="0" err="1"/>
              <a:t>όθεση</a:t>
            </a:r>
            <a:r>
              <a:rPr lang="en-US" sz="2400" dirty="0"/>
              <a:t> </a:t>
            </a:r>
            <a:r>
              <a:rPr lang="en-US" sz="2400" dirty="0" err="1"/>
              <a:t>ήτ</a:t>
            </a:r>
            <a:r>
              <a:rPr lang="en-US" sz="2400" dirty="0"/>
              <a:t>αν ότι οι μαθητές διαφωνούν με τους βίαιους συμμαθητές τους. Τα απ</a:t>
            </a:r>
            <a:r>
              <a:rPr lang="en-US" sz="2400" dirty="0" err="1"/>
              <a:t>οτελέσμ</a:t>
            </a:r>
            <a:r>
              <a:rPr lang="en-US" sz="2400" dirty="0"/>
              <a:t>ατα έδειξαν ότι το 88% των μαθητών όντως διαφωνούν με τη βίαιη συμπεριφορά.</a:t>
            </a:r>
          </a:p>
          <a:p>
            <a:pPr algn="just"/>
            <a:r>
              <a:rPr lang="en-US" sz="2400" dirty="0" err="1"/>
              <a:t>Αξίζει</a:t>
            </a:r>
            <a:r>
              <a:rPr lang="en-US" sz="2400" dirty="0"/>
              <a:t> να </a:t>
            </a:r>
            <a:r>
              <a:rPr lang="en-US" sz="2400" dirty="0" err="1"/>
              <a:t>σημειωθεί</a:t>
            </a:r>
            <a:r>
              <a:rPr lang="en-US" sz="2400" dirty="0"/>
              <a:t> </a:t>
            </a:r>
            <a:r>
              <a:rPr lang="en-US" sz="2400" dirty="0" err="1"/>
              <a:t>ότι</a:t>
            </a:r>
            <a:r>
              <a:rPr lang="en-US" sz="2400" dirty="0"/>
              <a:t> 10  από </a:t>
            </a:r>
            <a:r>
              <a:rPr lang="en-US" sz="2400" dirty="0" err="1"/>
              <a:t>τους</a:t>
            </a:r>
            <a:r>
              <a:rPr lang="en-US" sz="2400" dirty="0"/>
              <a:t> 100 μα</a:t>
            </a:r>
            <a:r>
              <a:rPr lang="en-US" sz="2400" dirty="0" err="1"/>
              <a:t>θητές</a:t>
            </a:r>
            <a:r>
              <a:rPr lang="en-US" sz="2400" dirty="0"/>
              <a:t> </a:t>
            </a:r>
            <a:r>
              <a:rPr lang="en-US" sz="2400" dirty="0" err="1"/>
              <a:t>δήλωσ</a:t>
            </a:r>
            <a:r>
              <a:rPr lang="en-US" sz="2400" dirty="0"/>
              <a:t>αν ότι τους φοβίζουν οι βίαιοι συμμαθητές τους.</a:t>
            </a:r>
          </a:p>
        </p:txBody>
      </p:sp>
      <mc:AlternateContent xmlns:mc="http://schemas.openxmlformats.org/markup-compatibility/2006">
        <mc:Choice xmlns:p14="http://schemas.microsoft.com/office/powerpoint/2010/main" xmlns:aink="http://schemas.microsoft.com/office/drawing/2016/ink" Requires="p14 aink">
          <p:contentPart p14:bwMode="auto" r:id="rId3">
            <p14:nvContentPartPr>
              <p14:cNvPr id="4" name="Γραφή 3">
                <a:extLst>
                  <a:ext uri="{FF2B5EF4-FFF2-40B4-BE49-F238E27FC236}">
                    <a16:creationId xmlns:a16="http://schemas.microsoft.com/office/drawing/2014/main" id="{1D625E64-A9BB-3925-FCE4-FFD0EC6B7815}"/>
                  </a:ext>
                </a:extLst>
              </p14:cNvPr>
              <p14:cNvContentPartPr/>
              <p14:nvPr/>
            </p14:nvContentPartPr>
            <p14:xfrm>
              <a:off x="6385877" y="2624655"/>
              <a:ext cx="360" cy="360"/>
            </p14:xfrm>
          </p:contentPart>
        </mc:Choice>
        <mc:Fallback>
          <p:pic>
            <p:nvPicPr>
              <p:cNvPr id="4" name="Γραφή 3">
                <a:extLst>
                  <a:ext uri="{FF2B5EF4-FFF2-40B4-BE49-F238E27FC236}">
                    <a16:creationId xmlns:a16="http://schemas.microsoft.com/office/drawing/2014/main" id="{1D625E64-A9BB-3925-FCE4-FFD0EC6B7815}"/>
                  </a:ext>
                </a:extLst>
              </p:cNvPr>
              <p:cNvPicPr/>
              <p:nvPr/>
            </p:nvPicPr>
            <p:blipFill>
              <a:blip r:embed="rId4"/>
              <a:stretch>
                <a:fillRect/>
              </a:stretch>
            </p:blipFill>
            <p:spPr>
              <a:xfrm>
                <a:off x="6367877" y="2607015"/>
                <a:ext cx="36000" cy="3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
            <p14:nvContentPartPr>
              <p14:cNvPr id="5" name="Γραφή 4">
                <a:extLst>
                  <a:ext uri="{FF2B5EF4-FFF2-40B4-BE49-F238E27FC236}">
                    <a16:creationId xmlns:a16="http://schemas.microsoft.com/office/drawing/2014/main" id="{C2B61160-A496-E148-E5C0-75FE68C6F7A1}"/>
                  </a:ext>
                </a:extLst>
              </p14:cNvPr>
              <p14:cNvContentPartPr/>
              <p14:nvPr/>
            </p14:nvContentPartPr>
            <p14:xfrm>
              <a:off x="-1716646" y="365483"/>
              <a:ext cx="360" cy="360"/>
            </p14:xfrm>
          </p:contentPart>
        </mc:Choice>
        <mc:Fallback>
          <p:pic>
            <p:nvPicPr>
              <p:cNvPr id="5" name="Γραφή 4">
                <a:extLst>
                  <a:ext uri="{FF2B5EF4-FFF2-40B4-BE49-F238E27FC236}">
                    <a16:creationId xmlns:a16="http://schemas.microsoft.com/office/drawing/2014/main" id="{C2B61160-A496-E148-E5C0-75FE68C6F7A1}"/>
                  </a:ext>
                </a:extLst>
              </p:cNvPr>
              <p:cNvPicPr/>
              <p:nvPr/>
            </p:nvPicPr>
            <p:blipFill>
              <a:blip r:embed="rId6"/>
              <a:stretch>
                <a:fillRect/>
              </a:stretch>
            </p:blipFill>
            <p:spPr>
              <a:xfrm>
                <a:off x="-1734646" y="347483"/>
                <a:ext cx="36000" cy="36000"/>
              </a:xfrm>
              <a:prstGeom prst="rect">
                <a:avLst/>
              </a:prstGeom>
            </p:spPr>
          </p:pic>
        </mc:Fallback>
      </mc:AlternateContent>
    </p:spTree>
    <p:extLst>
      <p:ext uri="{BB962C8B-B14F-4D97-AF65-F5344CB8AC3E}">
        <p14:creationId xmlns:p14="http://schemas.microsoft.com/office/powerpoint/2010/main" val="29873420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απούνι">
  <a:themeElements>
    <a:clrScheme name="Σαπούνι">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Σαπούνι">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Σαπούνι">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Σαπούνι</Template>
  <TotalTime>479</TotalTime>
  <Words>1603</Words>
  <Application>Microsoft Office PowerPoint</Application>
  <PresentationFormat>Ευρεία οθόνη</PresentationFormat>
  <Paragraphs>98</Paragraphs>
  <Slides>22</Slides>
  <Notes>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22</vt:i4>
      </vt:variant>
    </vt:vector>
  </HeadingPairs>
  <TitlesOfParts>
    <vt:vector size="27" baseType="lpstr">
      <vt:lpstr>Calibri</vt:lpstr>
      <vt:lpstr>Century Gothic</vt:lpstr>
      <vt:lpstr>Garamond</vt:lpstr>
      <vt:lpstr>Wingdings</vt:lpstr>
      <vt:lpstr>Σαπούνι</vt:lpstr>
      <vt:lpstr>Τίτλος Εργασίας: Σχολικός εκφοβισμός</vt:lpstr>
      <vt:lpstr>Σχολικός Εκφοβισμός  Παρουσίαση του προβλήματος</vt:lpstr>
      <vt:lpstr>Παρουσίαση του σκοπού της έρευνας</vt:lpstr>
      <vt:lpstr>Παρουσίαση των κοινωνικών αναγκών που εξυπηρετεί</vt:lpstr>
      <vt:lpstr>Ερευνητικές Υποθέσεις</vt:lpstr>
      <vt:lpstr>Οι μεταβλητές της έρευνας</vt:lpstr>
      <vt:lpstr>Οργάνωση, σχεδιασμός της έρευνας και συλλογή δεδομένων</vt:lpstr>
      <vt:lpstr>1η: Οι περισσότεροι μαθητές θεωρούν τη σχολική βία σοβαρή υπόθεση.</vt:lpstr>
      <vt:lpstr>2η: Οι  περισσότεροι μαθητές διαφωνούν με τους μαθητές που είναι βίαιοι. </vt:lpstr>
      <vt:lpstr>3η: Οι μαθητές έχουν δεχθεί σχολική βία</vt:lpstr>
      <vt:lpstr>4η: Οι μαθητές έχουν αντιληφθεί ότι κάποιος συμμαθητής τους έχει πέσει θύμα σχολικής βίας.</vt:lpstr>
      <vt:lpstr>5η: Οι μαθητές δεν έχουν δεχθεί κάποια μορφή σχολικής βίας από εκπαιδευτικούς.</vt:lpstr>
      <vt:lpstr>6η: Οι μαθητές δεν έχουν ασκήσει βία στους εκπαιδευτικούς. </vt:lpstr>
      <vt:lpstr>7η: Οι μαθητές έχουν ασκήσει κάποια μορφή βίας.</vt:lpstr>
      <vt:lpstr>8η: Οι μαθητές θεωρούν ότι οι εκπαιδευτικοί μπορούν να προλάβουν περιστατικά βίας.</vt:lpstr>
      <vt:lpstr>9η: Οι μαθητές θεωρούν ότι η αυστηρότητα από μέρους του συλλόγου διδασκόντων θα περιορίσουν τα περιστατικά σχολικής βίας.</vt:lpstr>
      <vt:lpstr>Συμπεράσματα  Ι</vt:lpstr>
      <vt:lpstr>Συμπεράσματα ΙΙ</vt:lpstr>
      <vt:lpstr>Περιορισμοί της παρούσας έρευνας</vt:lpstr>
      <vt:lpstr>Πρόταση για μελλοντική έρευνα</vt:lpstr>
      <vt:lpstr>Βιβλιογραφία</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Σχολικός Εκφοβισμός</dc:title>
  <dc:creator>Χρυσάνθη</dc:creator>
  <cp:lastModifiedBy>Χρυσάνθη</cp:lastModifiedBy>
  <cp:revision>43</cp:revision>
  <dcterms:created xsi:type="dcterms:W3CDTF">2023-02-16T16:35:04Z</dcterms:created>
  <dcterms:modified xsi:type="dcterms:W3CDTF">2023-05-14T17:05:02Z</dcterms:modified>
</cp:coreProperties>
</file>