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8" r:id="rId8"/>
    <p:sldId id="262" r:id="rId9"/>
    <p:sldId id="270" r:id="rId10"/>
    <p:sldId id="263" r:id="rId11"/>
    <p:sldId id="264" r:id="rId12"/>
    <p:sldId id="265" r:id="rId13"/>
    <p:sldId id="266" r:id="rId14"/>
    <p:sldId id="267" r:id="rId15"/>
    <p:sldId id="269" r:id="rId16"/>
    <p:sldId id="272"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861" autoAdjust="0"/>
    <p:restoredTop sz="94660"/>
  </p:normalViewPr>
  <p:slideViewPr>
    <p:cSldViewPr snapToGrid="0">
      <p:cViewPr varScale="1">
        <p:scale>
          <a:sx n="61" d="100"/>
          <a:sy n="61" d="100"/>
        </p:scale>
        <p:origin x="-66" y="-30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smtClean="0"/>
              <a:t>Kλικ για επεξεργασία του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smtClean="0"/>
              <a:t>Kλικ για επεξεργασία του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Kλικ για επεξεργασία του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Kλικ για επεξεργασία των στυλ του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smtClean="0"/>
              <a:t>Kλικ για επεξεργασία του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Kλικ για επεξεργασία του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Kλικ για επεξεργασία των στυλ του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smtClean="0"/>
              <a:t>Kλικ για επεξεργασία του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Kλικ για επεξεργασία των στυλ του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smtClean="0"/>
              <a:t>Kλικ για επεξεργασία του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smtClean="0"/>
              <a:t>Kλικ για επεξεργασία του τίτλου</a:t>
            </a:r>
            <a:endParaRPr lang="en-US" dirty="0"/>
          </a:p>
        </p:txBody>
      </p:sp>
      <p:sp>
        <p:nvSpPr>
          <p:cNvPr id="3" name="Content Placeholder 2"/>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smtClean="0"/>
              <a:t>Kλικ για επεξεργασία του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Kλικ για επεξεργασία του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smtClean="0"/>
              <a:t>Kλικ για επεξεργασία του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smtClean="0"/>
              <a:t>Kλικ για επεξεργασία του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fld id="{42A54C80-263E-416B-A8E0-580EDEADCBDC}" type="datetimeFigureOut">
              <a:rPr lang="en-US" dirty="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smtClean="0"/>
              <a:t>Kλικ για επεξεργασία του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5/30/2023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r.search.yahoo.com/_ylt=AwrFEN2cG3NkgNctUhlXNyoA;_ylu=Y29sbwNiZjEEcG9zAzEwBHZ0aWQDQ0NBRFNZQ0NfMQRzZWMDc3I-/RV=2/RE=1685294109/RO=10/RU=https:/www.openbook.gr/prasini-epixeirimatikotita/RK=2/RS=vd3R2LDQUY52H5Ke87To43MMYjU-" TargetMode="External"/><Relationship Id="rId7" Type="http://schemas.openxmlformats.org/officeDocument/2006/relationships/hyperlink" Target="https://r.search.yahoo.com/_ylt=AwrFcQXzHXNktdAt2IxXNyoA;_ylu=Y29sbwNiZjEEcG9zAzIEdnRpZANDQ0FEU1lDQ18xBHNlYwNzcg--/RV=2/RE=1685294707/RO=10/RU=https:/prasinokinima.gr/economy-and-jobs/RK=2/RS=vKfuCMHpzcfeSyuRKVFb0tqdobo-" TargetMode="External"/><Relationship Id="rId2" Type="http://schemas.openxmlformats.org/officeDocument/2006/relationships/hyperlink" Target="https://r.search.yahoo.com/_ylt=AwrFEN2cG3NkgNctThlXNyoA;_ylu=Y29sbwNiZjEEcG9zAzgEdnRpZANDQ0FEU1lDQ18xBHNlYwNzcg--/RV=2/RE=1685294109/RO=10/RU=http:/www.greenbanking.gr/news/prasini-epixeirimatikotita/RK=2/RS=DScC2nCYnPMK76c5qTUxbuU5xLo-" TargetMode="External"/><Relationship Id="rId1" Type="http://schemas.openxmlformats.org/officeDocument/2006/relationships/slideLayout" Target="../slideLayouts/slideLayout2.xml"/><Relationship Id="rId6" Type="http://schemas.openxmlformats.org/officeDocument/2006/relationships/hyperlink" Target="https://www.myseminars.com.cy/" TargetMode="External"/><Relationship Id="rId5" Type="http://schemas.openxmlformats.org/officeDocument/2006/relationships/hyperlink" Target="https://www.naftemporiki.gr/" TargetMode="External"/><Relationship Id="rId4" Type="http://schemas.openxmlformats.org/officeDocument/2006/relationships/hyperlink" Target="https://www.consilium.europa.eu/e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F8FDDF5B-3C7A-E43F-FB51-003A55D6751C}"/>
              </a:ext>
            </a:extLst>
          </p:cNvPr>
          <p:cNvSpPr>
            <a:spLocks noGrp="1"/>
          </p:cNvSpPr>
          <p:nvPr>
            <p:ph type="ctrTitle"/>
          </p:nvPr>
        </p:nvSpPr>
        <p:spPr>
          <a:xfrm>
            <a:off x="1507067" y="1590261"/>
            <a:ext cx="9177866" cy="2460575"/>
          </a:xfrm>
        </p:spPr>
        <p:txBody>
          <a:bodyPr/>
          <a:lstStyle/>
          <a:p>
            <a:pPr algn="ctr"/>
            <a:r>
              <a:rPr lang="el-GR" dirty="0"/>
              <a:t>Πράσινη Επιχειρηματικότητα και Βιώσιμη Ανάπτυξη</a:t>
            </a:r>
          </a:p>
        </p:txBody>
      </p:sp>
      <p:sp>
        <p:nvSpPr>
          <p:cNvPr id="3" name="Υπότιτλος 2">
            <a:extLst>
              <a:ext uri="{FF2B5EF4-FFF2-40B4-BE49-F238E27FC236}">
                <a16:creationId xmlns="" xmlns:a16="http://schemas.microsoft.com/office/drawing/2014/main" id="{86BC2CBD-D59C-F71C-263C-D0568B489CAD}"/>
              </a:ext>
            </a:extLst>
          </p:cNvPr>
          <p:cNvSpPr>
            <a:spLocks noGrp="1"/>
          </p:cNvSpPr>
          <p:nvPr>
            <p:ph type="subTitle" idx="1"/>
          </p:nvPr>
        </p:nvSpPr>
        <p:spPr>
          <a:xfrm>
            <a:off x="675861" y="5971430"/>
            <a:ext cx="2027582" cy="886570"/>
          </a:xfrm>
        </p:spPr>
        <p:txBody>
          <a:bodyPr>
            <a:normAutofit lnSpcReduction="10000"/>
          </a:bodyPr>
          <a:lstStyle/>
          <a:p>
            <a:r>
              <a:rPr lang="el-GR" dirty="0"/>
              <a:t>Μελίνα </a:t>
            </a:r>
            <a:r>
              <a:rPr lang="el-GR" dirty="0" smtClean="0"/>
              <a:t>Δασκάλου</a:t>
            </a:r>
            <a:r>
              <a:rPr lang="en-US" dirty="0" smtClean="0"/>
              <a:t> </a:t>
            </a:r>
            <a:r>
              <a:rPr lang="el-GR" dirty="0" smtClean="0"/>
              <a:t>και Σπυριδούλα Γεωργίου</a:t>
            </a:r>
            <a:endParaRPr lang="el-GR" dirty="0"/>
          </a:p>
        </p:txBody>
      </p:sp>
    </p:spTree>
    <p:extLst>
      <p:ext uri="{BB962C8B-B14F-4D97-AF65-F5344CB8AC3E}">
        <p14:creationId xmlns:p14="http://schemas.microsoft.com/office/powerpoint/2010/main" xmlns="" val="3918865545"/>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58AEC03-2880-70DA-9955-D75607287D34}"/>
              </a:ext>
            </a:extLst>
          </p:cNvPr>
          <p:cNvSpPr>
            <a:spLocks noGrp="1"/>
          </p:cNvSpPr>
          <p:nvPr>
            <p:ph type="title"/>
          </p:nvPr>
        </p:nvSpPr>
        <p:spPr/>
        <p:txBody>
          <a:bodyPr/>
          <a:lstStyle/>
          <a:p>
            <a:r>
              <a:rPr lang="el-GR" dirty="0"/>
              <a:t>Πώς μπορεί μία επιχείρηση να γίνει ‘πράσινη’ </a:t>
            </a:r>
            <a:r>
              <a:rPr lang="en-US" dirty="0"/>
              <a:t>;</a:t>
            </a:r>
            <a:endParaRPr lang="el-GR" dirty="0"/>
          </a:p>
        </p:txBody>
      </p:sp>
      <p:pic>
        <p:nvPicPr>
          <p:cNvPr id="4" name="Θέση περιεχομένου 3">
            <a:extLst>
              <a:ext uri="{FF2B5EF4-FFF2-40B4-BE49-F238E27FC236}">
                <a16:creationId xmlns="" xmlns:a16="http://schemas.microsoft.com/office/drawing/2014/main" id="{0BD79D59-8183-A3BE-0265-BC6CB18D38E6}"/>
              </a:ext>
            </a:extLst>
          </p:cNvPr>
          <p:cNvPicPr>
            <a:picLocks noGrp="1" noChangeAspect="1"/>
          </p:cNvPicPr>
          <p:nvPr>
            <p:ph idx="1"/>
          </p:nvPr>
        </p:nvPicPr>
        <p:blipFill>
          <a:blip r:embed="rId2"/>
          <a:stretch>
            <a:fillRect/>
          </a:stretch>
        </p:blipFill>
        <p:spPr>
          <a:xfrm>
            <a:off x="2056606" y="2410619"/>
            <a:ext cx="5838825" cy="3381375"/>
          </a:xfrm>
          <a:prstGeom prst="rect">
            <a:avLst/>
          </a:prstGeom>
        </p:spPr>
      </p:pic>
    </p:spTree>
    <p:extLst>
      <p:ext uri="{BB962C8B-B14F-4D97-AF65-F5344CB8AC3E}">
        <p14:creationId xmlns:p14="http://schemas.microsoft.com/office/powerpoint/2010/main" xmlns="" val="61562151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 xmlns:a16="http://schemas.microsoft.com/office/drawing/2014/main" id="{62312FC5-B47B-4FE2-8F9E-3E2F023A00D1}"/>
              </a:ext>
            </a:extLst>
          </p:cNvPr>
          <p:cNvSpPr>
            <a:spLocks noGrp="1"/>
          </p:cNvSpPr>
          <p:nvPr>
            <p:ph type="title"/>
          </p:nvPr>
        </p:nvSpPr>
        <p:spPr>
          <a:xfrm>
            <a:off x="677334" y="1415332"/>
            <a:ext cx="3854528" cy="81150"/>
          </a:xfrm>
        </p:spPr>
        <p:txBody>
          <a:bodyPr>
            <a:normAutofit fontScale="90000"/>
          </a:bodyPr>
          <a:lstStyle/>
          <a:p>
            <a:endParaRPr lang="el-GR" dirty="0"/>
          </a:p>
        </p:txBody>
      </p:sp>
      <p:pic>
        <p:nvPicPr>
          <p:cNvPr id="7" name="Θέση περιεχομένου 6">
            <a:extLst>
              <a:ext uri="{FF2B5EF4-FFF2-40B4-BE49-F238E27FC236}">
                <a16:creationId xmlns="" xmlns:a16="http://schemas.microsoft.com/office/drawing/2014/main" id="{A4C1675B-7652-FE45-ECDF-9188A5460E29}"/>
              </a:ext>
            </a:extLst>
          </p:cNvPr>
          <p:cNvPicPr>
            <a:picLocks noGrp="1" noChangeAspect="1"/>
          </p:cNvPicPr>
          <p:nvPr>
            <p:ph idx="1"/>
          </p:nvPr>
        </p:nvPicPr>
        <p:blipFill>
          <a:blip r:embed="rId2"/>
          <a:stretch>
            <a:fillRect/>
          </a:stretch>
        </p:blipFill>
        <p:spPr>
          <a:xfrm>
            <a:off x="6339402" y="2425772"/>
            <a:ext cx="3411851" cy="2170081"/>
          </a:xfrm>
          <a:prstGeom prst="rect">
            <a:avLst/>
          </a:prstGeom>
        </p:spPr>
      </p:pic>
      <p:sp>
        <p:nvSpPr>
          <p:cNvPr id="6" name="Θέση κειμένου 5">
            <a:extLst>
              <a:ext uri="{FF2B5EF4-FFF2-40B4-BE49-F238E27FC236}">
                <a16:creationId xmlns="" xmlns:a16="http://schemas.microsoft.com/office/drawing/2014/main" id="{35E2B25E-E323-CA62-C131-5FD889F261CA}"/>
              </a:ext>
            </a:extLst>
          </p:cNvPr>
          <p:cNvSpPr>
            <a:spLocks noGrp="1"/>
          </p:cNvSpPr>
          <p:nvPr>
            <p:ph type="body" sz="half" idx="2"/>
          </p:nvPr>
        </p:nvSpPr>
        <p:spPr>
          <a:xfrm>
            <a:off x="310101" y="1065476"/>
            <a:ext cx="6217919" cy="5192202"/>
          </a:xfrm>
        </p:spPr>
        <p:txBody>
          <a:bodyPr>
            <a:normAutofit lnSpcReduction="10000"/>
          </a:bodyPr>
          <a:lstStyle/>
          <a:p>
            <a:pPr marL="285750" indent="-285750" algn="just">
              <a:buFont typeface="Arial" panose="020B0604020202020204" pitchFamily="34" charset="0"/>
              <a:buChar char="•"/>
            </a:pPr>
            <a:r>
              <a:rPr lang="el-GR" sz="1600" dirty="0"/>
              <a:t>Η</a:t>
            </a:r>
            <a:r>
              <a:rPr lang="el-GR" dirty="0"/>
              <a:t> </a:t>
            </a:r>
            <a:r>
              <a:rPr lang="el-GR" sz="1600" dirty="0"/>
              <a:t>διαδικασία για να μπορέσει να γίνει μια επιχείρηση πράσινη δεν είναι απλή. Σαφώς και η υιοθέτηση πρακτικών όπως η χρήση ανακυκλώσιμων υλικών καθώς και η μείωση κατανάλωσης χαρτιού και αντικατάστασής του είναι σημαντικά πρώτα βήματα. Παρόλα αυτά δεν είναι αρκετά και οι επιχειρήσεις δεν θα πρέπει να στέκονται μόνο σε αυτά.  Οι επιχειρηματίες που επιθυμούν να γίνουν “πράσινοι” θα πρέπει να μάθουν για όλες τις eco-friendly τεχνολογίες για τη μεταμόρφωσή τους. Θα πρέπει να προσδιορίσουν τη φύση της επιχείρησής τους και να καταλήξουν σε δραστηριότητες εστιασμένες στην τεχνογνωσία τους.  Στόχος των επιχειρήσεων θα πρέπει να είναι η εισαγωγή καινοτόμων οικολογικών λύσεων καθώς και η ανάπτυξη επιχειρησιακών μοντέλων που να οδηγούν σε ένα βιώσιμο περιβάλλον.  Τέλος, οι υπάρχουσες επιχειρήσεις μπορούν να υιοθετήσουν μια περισσότερο πράσινη συμπεριφορά μέσα από τη συνεργασία τους με επιχειρήσεις που ειδικεύονται σε θέματα περιβαλλοντικής διαχείρισης. Πρόκειται για μια αρκετά ασφαλής τακτική για τις επιχειρήσεις. Μέσω της συνεργασίας και της καθοδήγησης, μπορούν να εξοικονομήσουν πολύτιμο χρόνο. Επιπλέον, δεν χρειάζεται να πάρουν κάποιο ρίσκο και η πιθανότητα λάθους μειώνεται, καθώς καθοδηγούνται από εταιρίες που είναι ήδη γνώστες του θέματος.</a:t>
            </a:r>
          </a:p>
        </p:txBody>
      </p:sp>
    </p:spTree>
    <p:extLst>
      <p:ext uri="{BB962C8B-B14F-4D97-AF65-F5344CB8AC3E}">
        <p14:creationId xmlns:p14="http://schemas.microsoft.com/office/powerpoint/2010/main" xmlns="" val="281067963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 xmlns:a16="http://schemas.microsoft.com/office/drawing/2014/main" id="{5429E59A-DECB-6098-412A-A11FE57F3FA7}"/>
              </a:ext>
            </a:extLst>
          </p:cNvPr>
          <p:cNvSpPr>
            <a:spLocks noGrp="1"/>
          </p:cNvSpPr>
          <p:nvPr>
            <p:ph type="title"/>
          </p:nvPr>
        </p:nvSpPr>
        <p:spPr/>
        <p:txBody>
          <a:bodyPr/>
          <a:lstStyle/>
          <a:p>
            <a:r>
              <a:rPr lang="el-GR" dirty="0"/>
              <a:t>Επαγγέλματα που επωφελούνται από την πράσινη επιχειρηματικότητα</a:t>
            </a:r>
          </a:p>
        </p:txBody>
      </p:sp>
      <p:sp>
        <p:nvSpPr>
          <p:cNvPr id="6" name="Θέση περιεχομένου 5">
            <a:extLst>
              <a:ext uri="{FF2B5EF4-FFF2-40B4-BE49-F238E27FC236}">
                <a16:creationId xmlns="" xmlns:a16="http://schemas.microsoft.com/office/drawing/2014/main" id="{8CE42914-3B84-F097-DCBE-84E90A924C46}"/>
              </a:ext>
            </a:extLst>
          </p:cNvPr>
          <p:cNvSpPr>
            <a:spLocks noGrp="1"/>
          </p:cNvSpPr>
          <p:nvPr>
            <p:ph idx="1"/>
          </p:nvPr>
        </p:nvSpPr>
        <p:spPr/>
        <p:txBody>
          <a:bodyPr/>
          <a:lstStyle/>
          <a:p>
            <a:pPr algn="just"/>
            <a:endParaRPr lang="el-GR" dirty="0"/>
          </a:p>
          <a:p>
            <a:pPr algn="just"/>
            <a:r>
              <a:rPr lang="el-GR" dirty="0"/>
              <a:t>Γενικά όλα τα επαγγέλματα θα μπορούσαν και επωφελούνται από την αύξηση της πράσινης επιχειρηματηκότητας αλλα εκείνα τα οποία είναι πιο άμμεσα επηρεαζόμενα και επωφελούνται από αυτήν είναι τα επαγγέλματα στον χώρο του τουρισμού, της εστίασης , της απασχόλησης στον τεχνολογικό τομέα κτλ.</a:t>
            </a:r>
          </a:p>
          <a:p>
            <a:pPr algn="just"/>
            <a:r>
              <a:rPr lang="el-GR" dirty="0"/>
              <a:t>Τεράστια ζήτηση θα εμφανίσουν και εμφανίζουν επαγγέλματα που ασχολούνται με την διαφύλαξη της βιοποικιλότητας και του περιβάλλοντος γενικότερα.</a:t>
            </a:r>
          </a:p>
        </p:txBody>
      </p:sp>
      <p:sp>
        <p:nvSpPr>
          <p:cNvPr id="2" name="Διάγραμμα ροής: Ταξινόμηση 1">
            <a:extLst>
              <a:ext uri="{FF2B5EF4-FFF2-40B4-BE49-F238E27FC236}">
                <a16:creationId xmlns="" xmlns:a16="http://schemas.microsoft.com/office/drawing/2014/main" id="{266EF0D8-5172-EB40-9B33-60A69C2163ED}"/>
              </a:ext>
            </a:extLst>
          </p:cNvPr>
          <p:cNvSpPr/>
          <p:nvPr/>
        </p:nvSpPr>
        <p:spPr>
          <a:xfrm>
            <a:off x="8816802" y="1131095"/>
            <a:ext cx="457200" cy="914400"/>
          </a:xfrm>
          <a:prstGeom prst="flowChartSor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βάλ 2">
            <a:extLst>
              <a:ext uri="{FF2B5EF4-FFF2-40B4-BE49-F238E27FC236}">
                <a16:creationId xmlns="" xmlns:a16="http://schemas.microsoft.com/office/drawing/2014/main" id="{E9CDB288-8623-E875-DB88-2E07EB525B69}"/>
              </a:ext>
            </a:extLst>
          </p:cNvPr>
          <p:cNvSpPr/>
          <p:nvPr/>
        </p:nvSpPr>
        <p:spPr>
          <a:xfrm flipH="1">
            <a:off x="8889075" y="1001061"/>
            <a:ext cx="312654" cy="231636"/>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619262108"/>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BBBC5688-583C-6A7A-F668-D973258EDA86}"/>
              </a:ext>
            </a:extLst>
          </p:cNvPr>
          <p:cNvSpPr>
            <a:spLocks noGrp="1"/>
          </p:cNvSpPr>
          <p:nvPr>
            <p:ph type="title"/>
          </p:nvPr>
        </p:nvSpPr>
        <p:spPr>
          <a:xfrm>
            <a:off x="677334" y="609599"/>
            <a:ext cx="8596668" cy="1472293"/>
          </a:xfrm>
        </p:spPr>
        <p:txBody>
          <a:bodyPr>
            <a:normAutofit fontScale="90000"/>
          </a:bodyPr>
          <a:lstStyle/>
          <a:p>
            <a:r>
              <a:rPr lang="el-GR" dirty="0"/>
              <a:t>Βιομηχανία Καλλυντικών και πώς η πράσινη επιχειρηματικότητα ωφελεί τον συγκεκριμένο τομέα</a:t>
            </a:r>
          </a:p>
        </p:txBody>
      </p:sp>
      <p:pic>
        <p:nvPicPr>
          <p:cNvPr id="4" name="Θέση περιεχομένου 3">
            <a:extLst>
              <a:ext uri="{FF2B5EF4-FFF2-40B4-BE49-F238E27FC236}">
                <a16:creationId xmlns="" xmlns:a16="http://schemas.microsoft.com/office/drawing/2014/main" id="{D4FCD27A-06F7-AC93-3412-136B4D4EE14C}"/>
              </a:ext>
            </a:extLst>
          </p:cNvPr>
          <p:cNvPicPr>
            <a:picLocks noGrp="1" noChangeAspect="1"/>
          </p:cNvPicPr>
          <p:nvPr>
            <p:ph idx="1"/>
          </p:nvPr>
        </p:nvPicPr>
        <p:blipFill>
          <a:blip r:embed="rId2"/>
          <a:stretch>
            <a:fillRect/>
          </a:stretch>
        </p:blipFill>
        <p:spPr>
          <a:xfrm>
            <a:off x="1885887" y="2901156"/>
            <a:ext cx="5626503" cy="3164908"/>
          </a:xfrm>
          <a:prstGeom prst="rect">
            <a:avLst/>
          </a:prstGeom>
        </p:spPr>
      </p:pic>
    </p:spTree>
    <p:extLst>
      <p:ext uri="{BB962C8B-B14F-4D97-AF65-F5344CB8AC3E}">
        <p14:creationId xmlns:p14="http://schemas.microsoft.com/office/powerpoint/2010/main" xmlns="" val="258662289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6966182-5208-D4BA-C017-20995B2D1CCD}"/>
              </a:ext>
            </a:extLst>
          </p:cNvPr>
          <p:cNvSpPr>
            <a:spLocks noGrp="1"/>
          </p:cNvSpPr>
          <p:nvPr>
            <p:ph type="title"/>
          </p:nvPr>
        </p:nvSpPr>
        <p:spPr>
          <a:xfrm>
            <a:off x="677334" y="609600"/>
            <a:ext cx="8596668" cy="870408"/>
          </a:xfrm>
        </p:spPr>
        <p:txBody>
          <a:bodyPr/>
          <a:lstStyle/>
          <a:p>
            <a:endParaRPr lang="el-GR" dirty="0"/>
          </a:p>
        </p:txBody>
      </p:sp>
      <p:sp>
        <p:nvSpPr>
          <p:cNvPr id="3" name="Θέση περιεχομένου 2">
            <a:extLst>
              <a:ext uri="{FF2B5EF4-FFF2-40B4-BE49-F238E27FC236}">
                <a16:creationId xmlns="" xmlns:a16="http://schemas.microsoft.com/office/drawing/2014/main" id="{0CE8DEF3-CF7B-B51B-3A00-E203DE19A023}"/>
              </a:ext>
            </a:extLst>
          </p:cNvPr>
          <p:cNvSpPr>
            <a:spLocks noGrp="1"/>
          </p:cNvSpPr>
          <p:nvPr>
            <p:ph idx="1"/>
          </p:nvPr>
        </p:nvSpPr>
        <p:spPr>
          <a:xfrm>
            <a:off x="848412" y="609600"/>
            <a:ext cx="7550870" cy="5431763"/>
          </a:xfrm>
        </p:spPr>
        <p:txBody>
          <a:bodyPr/>
          <a:lstStyle/>
          <a:p>
            <a:pPr algn="just">
              <a:buFont typeface="Wingdings" panose="05000000000000000000" pitchFamily="2" charset="2"/>
              <a:buChar char="Ø"/>
            </a:pPr>
            <a:r>
              <a:rPr lang="el-GR" dirty="0"/>
              <a:t>Με νέα προϊόντα αλλά και εφαρμογές για virtual δοκιμές, βιοτεχνολογία, πράσινη χημεία και οικολογική συνείδηση η βιομηχανία καλλυντικών και αρωμάτων αξιοποιεί τις δυνατότητες της τεχνητής νοημοσύνης και προχωρά με ταχύτητα στον ψηφιακό της μετασχηματισμό στη βιώσιμη/πράσινη εποχή, δίνοντας νέες επιλογές στο καταναλωτικό κοινό. Η μετάβαση αυτή από τη συμβατική στην σύγχρονη, ευαισθητοποιημένη εποχή της βιομηχανίας καλλυντικών προβλέπει συνεχείς αυξήσεις στο κέρδος τόσο των επιχειρήσεων, όσο και του καταναλωτικού κοινού το οποίο έχει πλέον την δυνατότητα να δοκιμάζει αξιόπιστα προϊόντα με νέες καινοτομίες, τα οποία επιφυλάσσουν ελάχιστο έως και καθόλου περιβαλλοντικό αποτύπωμα.</a:t>
            </a:r>
          </a:p>
        </p:txBody>
      </p:sp>
      <p:pic>
        <p:nvPicPr>
          <p:cNvPr id="4" name="Εικόνα 3">
            <a:extLst>
              <a:ext uri="{FF2B5EF4-FFF2-40B4-BE49-F238E27FC236}">
                <a16:creationId xmlns="" xmlns:a16="http://schemas.microsoft.com/office/drawing/2014/main" id="{B7A0CDD6-144C-3CB9-0FEA-E557BDBBBAA9}"/>
              </a:ext>
            </a:extLst>
          </p:cNvPr>
          <p:cNvPicPr>
            <a:picLocks noChangeAspect="1"/>
          </p:cNvPicPr>
          <p:nvPr/>
        </p:nvPicPr>
        <p:blipFill>
          <a:blip r:embed="rId2"/>
          <a:stretch>
            <a:fillRect/>
          </a:stretch>
        </p:blipFill>
        <p:spPr>
          <a:xfrm>
            <a:off x="2846060" y="4533900"/>
            <a:ext cx="4124325" cy="1714500"/>
          </a:xfrm>
          <a:prstGeom prst="rect">
            <a:avLst/>
          </a:prstGeom>
        </p:spPr>
      </p:pic>
    </p:spTree>
    <p:extLst>
      <p:ext uri="{BB962C8B-B14F-4D97-AF65-F5344CB8AC3E}">
        <p14:creationId xmlns:p14="http://schemas.microsoft.com/office/powerpoint/2010/main" xmlns="" val="1958320117"/>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310DB5B-E34E-9FD5-CCF5-01E0285DF20E}"/>
              </a:ext>
            </a:extLst>
          </p:cNvPr>
          <p:cNvSpPr>
            <a:spLocks noGrp="1"/>
          </p:cNvSpPr>
          <p:nvPr>
            <p:ph type="title"/>
          </p:nvPr>
        </p:nvSpPr>
        <p:spPr/>
        <p:txBody>
          <a:bodyPr/>
          <a:lstStyle/>
          <a:p>
            <a:r>
              <a:rPr lang="el-GR" dirty="0"/>
              <a:t>Πηγές</a:t>
            </a:r>
          </a:p>
        </p:txBody>
      </p:sp>
      <p:sp>
        <p:nvSpPr>
          <p:cNvPr id="3" name="Θέση περιεχομένου 2">
            <a:extLst>
              <a:ext uri="{FF2B5EF4-FFF2-40B4-BE49-F238E27FC236}">
                <a16:creationId xmlns="" xmlns:a16="http://schemas.microsoft.com/office/drawing/2014/main" id="{F87D03F3-057C-78D1-5FE5-42813CA1ABA1}"/>
              </a:ext>
            </a:extLst>
          </p:cNvPr>
          <p:cNvSpPr>
            <a:spLocks noGrp="1"/>
          </p:cNvSpPr>
          <p:nvPr>
            <p:ph idx="1"/>
          </p:nvPr>
        </p:nvSpPr>
        <p:spPr>
          <a:xfrm>
            <a:off x="677334" y="1443318"/>
            <a:ext cx="8596668" cy="5199529"/>
          </a:xfrm>
        </p:spPr>
        <p:txBody>
          <a:bodyPr>
            <a:normAutofit lnSpcReduction="10000"/>
          </a:bodyPr>
          <a:lstStyle/>
          <a:p>
            <a:pPr marL="0" indent="0">
              <a:buNone/>
            </a:pPr>
            <a:endParaRPr lang="el-GR" dirty="0"/>
          </a:p>
          <a:p>
            <a:r>
              <a:rPr lang="de-DE" dirty="0">
                <a:hlinkClick r:id="rId2"/>
              </a:rPr>
              <a:t>https://r.search.yahoo.com/_ylt=AwrFEN2cG3NkgNctThlXNyoA;_ylu=Y29sbwNiZjEEcG9zAzgEdnRpZANDQ0FEU1lDQ18xBHNlYwNzcg--/RV=2/RE=1685294109/RO=10/RU=http%3a%2f%2fwww.greenbanking.gr%2fnews%2fprasini-epixeirimatikotita/RK=2/RS=DScC2nCYnPMK76c5qTUxbuU5xLo-</a:t>
            </a:r>
            <a:endParaRPr lang="el-GR" dirty="0"/>
          </a:p>
          <a:p>
            <a:r>
              <a:rPr lang="de-DE" dirty="0">
                <a:hlinkClick r:id="rId3"/>
              </a:rPr>
              <a:t>https://r.search.yahoo.com/_ylt=AwrFEN2cG3NkgNctUhlXNyoA;_ylu=Y29sbwNiZjEEcG9zAzEwBHZ0aWQDQ0NBRFNZQ0NfMQRzZWMDc3I-/RV=2/RE=1685294109/RO=10/RU=https%3a%2f%2fwww.openbook.gr%2fprasini-epixeirimatikotita%2f/RK=2/RS=vd3R2LDQUY52H5Ke87To43MMYjU-</a:t>
            </a:r>
            <a:endParaRPr lang="el-GR" dirty="0"/>
          </a:p>
          <a:p>
            <a:r>
              <a:rPr lang="de-DE" dirty="0">
                <a:hlinkClick r:id="rId4"/>
              </a:rPr>
              <a:t>https://www.consilium.europa.eu/el/</a:t>
            </a:r>
            <a:endParaRPr lang="el-GR" dirty="0"/>
          </a:p>
          <a:p>
            <a:r>
              <a:rPr lang="de-DE" dirty="0">
                <a:hlinkClick r:id="rId5"/>
              </a:rPr>
              <a:t>https://www.naftemporiki.gr/</a:t>
            </a:r>
            <a:endParaRPr lang="el-GR" dirty="0"/>
          </a:p>
          <a:p>
            <a:r>
              <a:rPr lang="de-DE" dirty="0">
                <a:hlinkClick r:id="rId6"/>
              </a:rPr>
              <a:t>https://www.myseminars.com.cy/</a:t>
            </a:r>
            <a:endParaRPr lang="el-GR" dirty="0"/>
          </a:p>
          <a:p>
            <a:r>
              <a:rPr lang="de-DE" dirty="0">
                <a:hlinkClick r:id="rId7"/>
              </a:rPr>
              <a:t>https://r.search.yahoo.com/_ylt=AwrFcQXzHXNktdAt2IxXNyoA;_ylu=Y29sbwNiZjEEcG9zAzIEdnRpZANDQ0FEU1lDQ18xBHNlYwNzcg--/RV=2/RE=1685294707/RO=10/RU=https%3a%2f%2fprasinokinima.gr%2feconomy-and-jobs%2f/RK=2/RS=vKfuCMHpzcfeSyuRKVFb0tqdobo-</a:t>
            </a:r>
            <a:endParaRPr lang="el-GR" dirty="0"/>
          </a:p>
          <a:p>
            <a:endParaRPr lang="el-GR" dirty="0"/>
          </a:p>
          <a:p>
            <a:pPr marL="0" indent="0">
              <a:buNone/>
            </a:pPr>
            <a:endParaRPr lang="el-GR" dirty="0"/>
          </a:p>
        </p:txBody>
      </p:sp>
      <p:pic>
        <p:nvPicPr>
          <p:cNvPr id="4" name="Εικόνα 3">
            <a:extLst>
              <a:ext uri="{FF2B5EF4-FFF2-40B4-BE49-F238E27FC236}">
                <a16:creationId xmlns="" xmlns:a16="http://schemas.microsoft.com/office/drawing/2014/main" id="{E9B0F25D-78F0-4473-50BB-BD396F07BE75}"/>
              </a:ext>
            </a:extLst>
          </p:cNvPr>
          <p:cNvPicPr>
            <a:picLocks noChangeAspect="1"/>
          </p:cNvPicPr>
          <p:nvPr/>
        </p:nvPicPr>
        <p:blipFill>
          <a:blip r:embed="rId8"/>
          <a:stretch>
            <a:fillRect/>
          </a:stretch>
        </p:blipFill>
        <p:spPr>
          <a:xfrm>
            <a:off x="3290607" y="0"/>
            <a:ext cx="1809750" cy="1714500"/>
          </a:xfrm>
          <a:prstGeom prst="rect">
            <a:avLst/>
          </a:prstGeom>
        </p:spPr>
      </p:pic>
    </p:spTree>
    <p:extLst>
      <p:ext uri="{BB962C8B-B14F-4D97-AF65-F5344CB8AC3E}">
        <p14:creationId xmlns:p14="http://schemas.microsoft.com/office/powerpoint/2010/main" xmlns="" val="371091018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D941F33-4B34-ABA1-7177-6CBBD35928A3}"/>
              </a:ext>
            </a:extLst>
          </p:cNvPr>
          <p:cNvSpPr>
            <a:spLocks noGrp="1"/>
          </p:cNvSpPr>
          <p:nvPr>
            <p:ph type="title"/>
          </p:nvPr>
        </p:nvSpPr>
        <p:spPr>
          <a:xfrm flipH="1">
            <a:off x="295833" y="-350519"/>
            <a:ext cx="381499" cy="45719"/>
          </a:xfrm>
        </p:spPr>
        <p:txBody>
          <a:bodyPr>
            <a:normAutofit fontScale="90000"/>
          </a:bodyPr>
          <a:lstStyle/>
          <a:p>
            <a:endParaRPr lang="el-GR" dirty="0"/>
          </a:p>
        </p:txBody>
      </p:sp>
      <p:sp>
        <p:nvSpPr>
          <p:cNvPr id="3" name="Θέση περιεχομένου 2">
            <a:extLst>
              <a:ext uri="{FF2B5EF4-FFF2-40B4-BE49-F238E27FC236}">
                <a16:creationId xmlns="" xmlns:a16="http://schemas.microsoft.com/office/drawing/2014/main" id="{DDD98AA2-52D7-0420-4D9C-1D2E6EF94986}"/>
              </a:ext>
            </a:extLst>
          </p:cNvPr>
          <p:cNvSpPr>
            <a:spLocks noGrp="1"/>
          </p:cNvSpPr>
          <p:nvPr>
            <p:ph idx="1"/>
          </p:nvPr>
        </p:nvSpPr>
        <p:spPr>
          <a:xfrm>
            <a:off x="677334" y="682215"/>
            <a:ext cx="8596668" cy="5359148"/>
          </a:xfrm>
        </p:spPr>
        <p:txBody>
          <a:bodyPr/>
          <a:lstStyle/>
          <a:p>
            <a:r>
              <a:rPr lang="el-GR" b="1" i="1" dirty="0">
                <a:solidFill>
                  <a:schemeClr val="tx1"/>
                </a:solidFill>
              </a:rPr>
              <a:t>Η γη παρέχει αρκετά για να καλύψει τις ανάγκες του κάθε ανθρώπου, αλλά όχι την απληστία κάθε ανθρώπου. </a:t>
            </a:r>
            <a:r>
              <a:rPr lang="el-GR" dirty="0"/>
              <a:t>- </a:t>
            </a:r>
            <a:r>
              <a:rPr lang="el-GR" dirty="0">
                <a:solidFill>
                  <a:srgbClr val="92D050"/>
                </a:solidFill>
              </a:rPr>
              <a:t>Μαχάτμα Γκάντι.</a:t>
            </a:r>
          </a:p>
          <a:p>
            <a:r>
              <a:rPr lang="el-GR" b="1" i="1" dirty="0">
                <a:solidFill>
                  <a:schemeClr val="tx1"/>
                </a:solidFill>
              </a:rPr>
              <a:t>Ο ακτιβιστής δεν είναι αυτός που λέει ότι ο ποταμός είναι βρώμικος. Ο ακτιβιστής είναι αυτός που καθαρίζει τον ποταμό. </a:t>
            </a:r>
            <a:r>
              <a:rPr lang="el-GR" dirty="0"/>
              <a:t>-</a:t>
            </a:r>
            <a:r>
              <a:rPr lang="el-GR" dirty="0">
                <a:solidFill>
                  <a:srgbClr val="92D050"/>
                </a:solidFill>
              </a:rPr>
              <a:t> Ross Perot.</a:t>
            </a:r>
          </a:p>
          <a:p>
            <a:r>
              <a:rPr lang="el-GR" b="1" i="1" dirty="0">
                <a:solidFill>
                  <a:schemeClr val="tx1"/>
                </a:solidFill>
              </a:rPr>
              <a:t>Αυτό που κάνουμε στα δάση του κόσμου είναι ένας καθρέφτης του τι κάνουμε για εμάς και για άλλους. </a:t>
            </a:r>
            <a:r>
              <a:rPr lang="el-GR" dirty="0"/>
              <a:t>- </a:t>
            </a:r>
            <a:r>
              <a:rPr lang="el-GR" dirty="0">
                <a:solidFill>
                  <a:srgbClr val="92D050"/>
                </a:solidFill>
              </a:rPr>
              <a:t>Μαχάτμα Γκάντι.</a:t>
            </a:r>
          </a:p>
          <a:p>
            <a:r>
              <a:rPr lang="el-GR" b="1" i="1" dirty="0">
                <a:solidFill>
                  <a:schemeClr val="tx1"/>
                </a:solidFill>
              </a:rPr>
              <a:t>Αν η μέλισσα εξαφανιστεί από το πρόσωπο της γης, ο άνθρωπος θα είχε μόνο τέσσερα χρόνια να ζήσει.</a:t>
            </a:r>
            <a:r>
              <a:rPr lang="el-GR" dirty="0">
                <a:solidFill>
                  <a:srgbClr val="FF0000"/>
                </a:solidFill>
              </a:rPr>
              <a:t> </a:t>
            </a:r>
            <a:r>
              <a:rPr lang="el-GR" dirty="0"/>
              <a:t>– </a:t>
            </a:r>
            <a:r>
              <a:rPr lang="en-US" dirty="0">
                <a:solidFill>
                  <a:srgbClr val="92D050"/>
                </a:solidFill>
              </a:rPr>
              <a:t>Albert Einstein</a:t>
            </a:r>
            <a:r>
              <a:rPr lang="el-GR" dirty="0">
                <a:solidFill>
                  <a:srgbClr val="92D050"/>
                </a:solidFill>
              </a:rPr>
              <a:t>.</a:t>
            </a:r>
          </a:p>
          <a:p>
            <a:r>
              <a:rPr lang="el-GR" b="1" dirty="0">
                <a:solidFill>
                  <a:schemeClr val="tx1"/>
                </a:solidFill>
              </a:rPr>
              <a:t>Ο βάτραχος δεν πίνει τη λίμνη στην οποία ζει. </a:t>
            </a:r>
            <a:r>
              <a:rPr lang="el-GR" dirty="0"/>
              <a:t>- </a:t>
            </a:r>
            <a:r>
              <a:rPr lang="el-GR" dirty="0">
                <a:solidFill>
                  <a:srgbClr val="92D050"/>
                </a:solidFill>
              </a:rPr>
              <a:t>Κινεζική Παροιμία</a:t>
            </a:r>
            <a:r>
              <a:rPr lang="el-GR" dirty="0"/>
              <a:t>.</a:t>
            </a:r>
          </a:p>
          <a:p>
            <a:r>
              <a:rPr lang="el-GR" b="1" i="1" dirty="0">
                <a:solidFill>
                  <a:schemeClr val="tx1"/>
                </a:solidFill>
              </a:rPr>
              <a:t>Η καταστροφή ενός τροπικού δάσους για οικονομικό κέρδος είναι σαν να καίνε μια αναγεννησιακή ζωγραφική για μαγείρεμα. </a:t>
            </a:r>
            <a:r>
              <a:rPr lang="el-GR" dirty="0"/>
              <a:t>- </a:t>
            </a:r>
            <a:r>
              <a:rPr lang="el-GR" dirty="0">
                <a:solidFill>
                  <a:srgbClr val="92D050"/>
                </a:solidFill>
              </a:rPr>
              <a:t>Edward O. Wilson.</a:t>
            </a:r>
          </a:p>
          <a:p>
            <a:r>
              <a:rPr lang="el-GR" b="1" i="1" dirty="0">
                <a:solidFill>
                  <a:schemeClr val="tx1"/>
                </a:solidFill>
              </a:rPr>
              <a:t>Είμαστε 75% νερό και 0% χρυσός, τι θα υπερασπίσετε; </a:t>
            </a:r>
            <a:r>
              <a:rPr lang="el-GR" dirty="0"/>
              <a:t>-</a:t>
            </a:r>
            <a:r>
              <a:rPr lang="el-GR" dirty="0">
                <a:solidFill>
                  <a:srgbClr val="92D050"/>
                </a:solidFill>
              </a:rPr>
              <a:t>Lifeder.com.</a:t>
            </a:r>
          </a:p>
          <a:p>
            <a:endParaRPr lang="el-GR" dirty="0"/>
          </a:p>
          <a:p>
            <a:endParaRPr lang="el-GR" dirty="0"/>
          </a:p>
          <a:p>
            <a:endParaRPr lang="el-GR" dirty="0"/>
          </a:p>
          <a:p>
            <a:endParaRPr lang="el-GR" dirty="0"/>
          </a:p>
          <a:p>
            <a:endParaRPr lang="el-GR" dirty="0"/>
          </a:p>
          <a:p>
            <a:endParaRPr lang="el-GR" dirty="0"/>
          </a:p>
        </p:txBody>
      </p:sp>
    </p:spTree>
    <p:extLst>
      <p:ext uri="{BB962C8B-B14F-4D97-AF65-F5344CB8AC3E}">
        <p14:creationId xmlns:p14="http://schemas.microsoft.com/office/powerpoint/2010/main" xmlns="" val="1502865324"/>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D257B29-C5A5-7EA4-ED1A-B5E431E0CD6C}"/>
              </a:ext>
            </a:extLst>
          </p:cNvPr>
          <p:cNvSpPr>
            <a:spLocks noGrp="1"/>
          </p:cNvSpPr>
          <p:nvPr>
            <p:ph type="title"/>
          </p:nvPr>
        </p:nvSpPr>
        <p:spPr/>
        <p:txBody>
          <a:bodyPr/>
          <a:lstStyle/>
          <a:p>
            <a:pPr algn="ctr"/>
            <a:r>
              <a:rPr lang="el-GR" dirty="0"/>
              <a:t>Σας ευχαριστούμε πολύ για τον χρόνο και την προσοχή σας !!!</a:t>
            </a:r>
          </a:p>
        </p:txBody>
      </p:sp>
      <p:pic>
        <p:nvPicPr>
          <p:cNvPr id="4" name="Θέση περιεχομένου 3">
            <a:extLst>
              <a:ext uri="{FF2B5EF4-FFF2-40B4-BE49-F238E27FC236}">
                <a16:creationId xmlns="" xmlns:a16="http://schemas.microsoft.com/office/drawing/2014/main" id="{16BA0153-CB28-186A-DF66-DAF05A385243}"/>
              </a:ext>
            </a:extLst>
          </p:cNvPr>
          <p:cNvPicPr>
            <a:picLocks noGrp="1" noChangeAspect="1"/>
          </p:cNvPicPr>
          <p:nvPr>
            <p:ph idx="1"/>
          </p:nvPr>
        </p:nvPicPr>
        <p:blipFill>
          <a:blip r:embed="rId2"/>
          <a:stretch>
            <a:fillRect/>
          </a:stretch>
        </p:blipFill>
        <p:spPr>
          <a:xfrm>
            <a:off x="2373942" y="2491021"/>
            <a:ext cx="5420916" cy="3613944"/>
          </a:xfrm>
          <a:prstGeom prst="rect">
            <a:avLst/>
          </a:prstGeom>
        </p:spPr>
      </p:pic>
    </p:spTree>
    <p:extLst>
      <p:ext uri="{BB962C8B-B14F-4D97-AF65-F5344CB8AC3E}">
        <p14:creationId xmlns:p14="http://schemas.microsoft.com/office/powerpoint/2010/main" xmlns="" val="66657574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EC2AAE3-730A-6C19-4704-977E76B78DAB}"/>
              </a:ext>
            </a:extLst>
          </p:cNvPr>
          <p:cNvSpPr>
            <a:spLocks noGrp="1"/>
          </p:cNvSpPr>
          <p:nvPr>
            <p:ph type="title"/>
          </p:nvPr>
        </p:nvSpPr>
        <p:spPr/>
        <p:txBody>
          <a:bodyPr/>
          <a:lstStyle/>
          <a:p>
            <a:pPr algn="ctr"/>
            <a:r>
              <a:rPr lang="el-GR" dirty="0"/>
              <a:t>Τί ονομάζουμε πράσινη επιχειρηματικότητα</a:t>
            </a:r>
            <a:r>
              <a:rPr lang="en-US" dirty="0"/>
              <a:t> ;</a:t>
            </a:r>
            <a:endParaRPr lang="el-GR" dirty="0"/>
          </a:p>
        </p:txBody>
      </p:sp>
      <p:pic>
        <p:nvPicPr>
          <p:cNvPr id="5" name="Εικόνα 4">
            <a:extLst>
              <a:ext uri="{FF2B5EF4-FFF2-40B4-BE49-F238E27FC236}">
                <a16:creationId xmlns="" xmlns:a16="http://schemas.microsoft.com/office/drawing/2014/main" id="{739CD861-152E-46DD-5C27-A33C84875EDD}"/>
              </a:ext>
            </a:extLst>
          </p:cNvPr>
          <p:cNvPicPr>
            <a:picLocks noChangeAspect="1"/>
          </p:cNvPicPr>
          <p:nvPr/>
        </p:nvPicPr>
        <p:blipFill>
          <a:blip r:embed="rId2"/>
          <a:stretch>
            <a:fillRect/>
          </a:stretch>
        </p:blipFill>
        <p:spPr>
          <a:xfrm>
            <a:off x="2536466" y="2604537"/>
            <a:ext cx="4960637" cy="3200411"/>
          </a:xfrm>
          <a:prstGeom prst="rect">
            <a:avLst/>
          </a:prstGeom>
        </p:spPr>
      </p:pic>
      <p:sp>
        <p:nvSpPr>
          <p:cNvPr id="12" name="Θέση περιεχομένου 11">
            <a:extLst>
              <a:ext uri="{FF2B5EF4-FFF2-40B4-BE49-F238E27FC236}">
                <a16:creationId xmlns="" xmlns:a16="http://schemas.microsoft.com/office/drawing/2014/main" id="{2A308D6E-6603-F6B2-2C30-2EE46401BA90}"/>
              </a:ext>
            </a:extLst>
          </p:cNvPr>
          <p:cNvSpPr>
            <a:spLocks noGrp="1"/>
          </p:cNvSpPr>
          <p:nvPr>
            <p:ph idx="1"/>
          </p:nvPr>
        </p:nvSpPr>
        <p:spPr/>
        <p:txBody>
          <a:bodyPr/>
          <a:lstStyle/>
          <a:p>
            <a:endParaRPr lang="el-GR" dirty="0"/>
          </a:p>
        </p:txBody>
      </p:sp>
    </p:spTree>
    <p:extLst>
      <p:ext uri="{BB962C8B-B14F-4D97-AF65-F5344CB8AC3E}">
        <p14:creationId xmlns:p14="http://schemas.microsoft.com/office/powerpoint/2010/main" xmlns="" val="411231571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Τίτλος 14">
            <a:extLst>
              <a:ext uri="{FF2B5EF4-FFF2-40B4-BE49-F238E27FC236}">
                <a16:creationId xmlns="" xmlns:a16="http://schemas.microsoft.com/office/drawing/2014/main" id="{00FFC791-0B95-27D2-7F06-90DD26FB7FBF}"/>
              </a:ext>
            </a:extLst>
          </p:cNvPr>
          <p:cNvSpPr>
            <a:spLocks noGrp="1"/>
          </p:cNvSpPr>
          <p:nvPr>
            <p:ph type="title"/>
          </p:nvPr>
        </p:nvSpPr>
        <p:spPr/>
        <p:txBody>
          <a:bodyPr/>
          <a:lstStyle/>
          <a:p>
            <a:r>
              <a:rPr lang="el-GR" dirty="0"/>
              <a:t>Πράσινη Επιχειρηματικότητα</a:t>
            </a:r>
          </a:p>
        </p:txBody>
      </p:sp>
      <p:sp>
        <p:nvSpPr>
          <p:cNvPr id="3" name="Θέση περιεχομένου 2">
            <a:extLst>
              <a:ext uri="{FF2B5EF4-FFF2-40B4-BE49-F238E27FC236}">
                <a16:creationId xmlns="" xmlns:a16="http://schemas.microsoft.com/office/drawing/2014/main" id="{ABC99365-0FF5-7DBA-7C20-ED10CCFA72E3}"/>
              </a:ext>
            </a:extLst>
          </p:cNvPr>
          <p:cNvSpPr>
            <a:spLocks noGrp="1"/>
          </p:cNvSpPr>
          <p:nvPr>
            <p:ph idx="1"/>
          </p:nvPr>
        </p:nvSpPr>
        <p:spPr>
          <a:xfrm>
            <a:off x="677334" y="954157"/>
            <a:ext cx="8596668" cy="4540194"/>
          </a:xfrm>
        </p:spPr>
        <p:txBody>
          <a:bodyPr>
            <a:normAutofit/>
          </a:bodyPr>
          <a:lstStyle/>
          <a:p>
            <a:pPr marL="0" indent="0" algn="just">
              <a:buNone/>
            </a:pPr>
            <a:r>
              <a:rPr lang="el-GR" dirty="0"/>
              <a:t>	</a:t>
            </a:r>
          </a:p>
          <a:p>
            <a:pPr marL="0" indent="0" algn="just">
              <a:buNone/>
            </a:pPr>
            <a:r>
              <a:rPr lang="el-GR" dirty="0"/>
              <a:t>	</a:t>
            </a:r>
          </a:p>
          <a:p>
            <a:pPr marL="0" indent="0" algn="just">
              <a:buNone/>
            </a:pPr>
            <a:endParaRPr lang="el-GR" dirty="0"/>
          </a:p>
          <a:p>
            <a:pPr marL="0" indent="0" algn="just">
              <a:buNone/>
            </a:pPr>
            <a:r>
              <a:rPr lang="el-GR" dirty="0"/>
              <a:t>Όταν χρησιμοποιούμε τον όρο πράσινη επιχειρηματικότητα αναφερόμαστε στην επιχειρηματικότητα εκείνη που σκοπό έχει τη διαφύλαξη και προστασία του περιβάλλοντος και των φυσικών πόρων, στην διαδικασία εκπλήρωσης και κάλυψης των ανθρωπίνων αναγκών. Είναι δηλαδή η επιχειρηματικότητα που στοχεύει στη δημιουργία μιας βιώσιμης κοινωνίας όπου όλα θα λειτουργούν αρμονικά. Μια πράσινη επιχείρηση προσπαθεί να κάνει τις διαδικασίες ως προς την παραγωγή των προϊόντων όσο πιο φιλικές προς το περιβάλλον, μειώνοντας τις επιπτώσεις της προς αυτό. Αυτές οι διαδικασίες αφορούν όλο το φάσμα της δραστηριότητάς της, τις πρώτες ύλες που χρησιμοποιεί, την παραγωγή, τη διανομή κ.ά. </a:t>
            </a:r>
          </a:p>
        </p:txBody>
      </p:sp>
      <p:pic>
        <p:nvPicPr>
          <p:cNvPr id="16" name="Εικόνα 15">
            <a:extLst>
              <a:ext uri="{FF2B5EF4-FFF2-40B4-BE49-F238E27FC236}">
                <a16:creationId xmlns="" xmlns:a16="http://schemas.microsoft.com/office/drawing/2014/main" id="{AE11D502-AC94-EE08-6FAC-2596DC133F6E}"/>
              </a:ext>
            </a:extLst>
          </p:cNvPr>
          <p:cNvPicPr>
            <a:picLocks noChangeAspect="1"/>
          </p:cNvPicPr>
          <p:nvPr/>
        </p:nvPicPr>
        <p:blipFill>
          <a:blip r:embed="rId2"/>
          <a:stretch>
            <a:fillRect/>
          </a:stretch>
        </p:blipFill>
        <p:spPr>
          <a:xfrm>
            <a:off x="7062870" y="215900"/>
            <a:ext cx="1819275" cy="1714500"/>
          </a:xfrm>
          <a:prstGeom prst="rect">
            <a:avLst/>
          </a:prstGeom>
        </p:spPr>
      </p:pic>
    </p:spTree>
    <p:extLst>
      <p:ext uri="{BB962C8B-B14F-4D97-AF65-F5344CB8AC3E}">
        <p14:creationId xmlns:p14="http://schemas.microsoft.com/office/powerpoint/2010/main" xmlns="" val="327297987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 xmlns:a16="http://schemas.microsoft.com/office/drawing/2014/main" id="{021B5A46-102B-CEAA-1067-CDCCCDAF2607}"/>
              </a:ext>
            </a:extLst>
          </p:cNvPr>
          <p:cNvSpPr>
            <a:spLocks noGrp="1"/>
          </p:cNvSpPr>
          <p:nvPr>
            <p:ph type="title"/>
          </p:nvPr>
        </p:nvSpPr>
        <p:spPr/>
        <p:txBody>
          <a:bodyPr/>
          <a:lstStyle/>
          <a:p>
            <a:pPr algn="ctr"/>
            <a:r>
              <a:rPr lang="el-GR" dirty="0"/>
              <a:t>Τί ονομάζουμε βιώσιμη ανάπτυξη</a:t>
            </a:r>
            <a:r>
              <a:rPr lang="en-US" dirty="0"/>
              <a:t> ;</a:t>
            </a:r>
            <a:r>
              <a:rPr lang="el-GR" dirty="0"/>
              <a:t> </a:t>
            </a:r>
          </a:p>
        </p:txBody>
      </p:sp>
      <p:pic>
        <p:nvPicPr>
          <p:cNvPr id="6" name="Θέση περιεχομένου 5">
            <a:extLst>
              <a:ext uri="{FF2B5EF4-FFF2-40B4-BE49-F238E27FC236}">
                <a16:creationId xmlns="" xmlns:a16="http://schemas.microsoft.com/office/drawing/2014/main" id="{32FC6A14-6327-84F8-F96E-0E1593F644F4}"/>
              </a:ext>
            </a:extLst>
          </p:cNvPr>
          <p:cNvPicPr>
            <a:picLocks noGrp="1" noChangeAspect="1"/>
          </p:cNvPicPr>
          <p:nvPr>
            <p:ph idx="1"/>
          </p:nvPr>
        </p:nvPicPr>
        <p:blipFill>
          <a:blip r:embed="rId2"/>
          <a:stretch>
            <a:fillRect/>
          </a:stretch>
        </p:blipFill>
        <p:spPr>
          <a:xfrm>
            <a:off x="2431501" y="2393225"/>
            <a:ext cx="5038141" cy="3061370"/>
          </a:xfrm>
          <a:prstGeom prst="rect">
            <a:avLst/>
          </a:prstGeom>
        </p:spPr>
      </p:pic>
    </p:spTree>
    <p:extLst>
      <p:ext uri="{BB962C8B-B14F-4D97-AF65-F5344CB8AC3E}">
        <p14:creationId xmlns:p14="http://schemas.microsoft.com/office/powerpoint/2010/main" xmlns="" val="282629637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C41A04E-9611-FEE9-60A0-2EF52674ED8B}"/>
              </a:ext>
            </a:extLst>
          </p:cNvPr>
          <p:cNvSpPr>
            <a:spLocks noGrp="1"/>
          </p:cNvSpPr>
          <p:nvPr>
            <p:ph type="title"/>
          </p:nvPr>
        </p:nvSpPr>
        <p:spPr/>
        <p:txBody>
          <a:bodyPr/>
          <a:lstStyle/>
          <a:p>
            <a:r>
              <a:rPr lang="el-GR" dirty="0"/>
              <a:t>Βιώσιμη Ανάπτυξη</a:t>
            </a:r>
          </a:p>
        </p:txBody>
      </p:sp>
      <p:sp>
        <p:nvSpPr>
          <p:cNvPr id="3" name="Θέση περιεχομένου 2">
            <a:extLst>
              <a:ext uri="{FF2B5EF4-FFF2-40B4-BE49-F238E27FC236}">
                <a16:creationId xmlns="" xmlns:a16="http://schemas.microsoft.com/office/drawing/2014/main" id="{2446BF34-F22C-13D8-73FB-E1CEB733E341}"/>
              </a:ext>
            </a:extLst>
          </p:cNvPr>
          <p:cNvSpPr>
            <a:spLocks noGrp="1"/>
          </p:cNvSpPr>
          <p:nvPr>
            <p:ph idx="1"/>
          </p:nvPr>
        </p:nvSpPr>
        <p:spPr/>
        <p:txBody>
          <a:bodyPr/>
          <a:lstStyle/>
          <a:p>
            <a:r>
              <a:rPr lang="el-GR" dirty="0"/>
              <a:t>Στα πλαίσια της κλιματικής αλλαγής δημιουργήθηκε η έννοια της βιώσιμης ανάπτυξης. Θα μπορούσαμε να ορίσουμε την έννοια της βιώσιμης ανάπτυξης ως το μοντέλο ανάπτυξης που ανταποκρίνεται στις ανάγκες του παρόντος, χωρίς να διακυβεύεται η ικανότητα των μελλοντικών γενεών να καλύψουν τις δικές τους ανάγκες.  </a:t>
            </a:r>
          </a:p>
          <a:p>
            <a:endParaRPr lang="el-GR" dirty="0"/>
          </a:p>
          <a:p>
            <a:r>
              <a:rPr lang="el-GR" dirty="0"/>
              <a:t>Στόχος είναι να μπορούν να καλύπτονται οικονομικά, κοινωνικά και περιβαλλοντικά οφέλη αρμονικά χωρίς το ένα να επηρεάζει το άλλο. Το επιθυμητό αποτέλεσμα είναι μια κοινωνία όπου οι πόροι χρησιμοποιούνται για να συνεχιστεί η κάλυψη των ανθρώπινων αναγκών, χωρίς να υπονομεύεται η ακεραιότητα και η σταθερότητα του φυσικού συστήματος.</a:t>
            </a:r>
          </a:p>
        </p:txBody>
      </p:sp>
      <p:pic>
        <p:nvPicPr>
          <p:cNvPr id="4" name="Εικόνα 3">
            <a:extLst>
              <a:ext uri="{FF2B5EF4-FFF2-40B4-BE49-F238E27FC236}">
                <a16:creationId xmlns="" xmlns:a16="http://schemas.microsoft.com/office/drawing/2014/main" id="{68652E1C-3E00-9C4B-4F48-667B2D822367}"/>
              </a:ext>
            </a:extLst>
          </p:cNvPr>
          <p:cNvPicPr>
            <a:picLocks noChangeAspect="1"/>
          </p:cNvPicPr>
          <p:nvPr/>
        </p:nvPicPr>
        <p:blipFill>
          <a:blip r:embed="rId2"/>
          <a:stretch>
            <a:fillRect/>
          </a:stretch>
        </p:blipFill>
        <p:spPr>
          <a:xfrm>
            <a:off x="5063952" y="215900"/>
            <a:ext cx="4210050" cy="1714500"/>
          </a:xfrm>
          <a:prstGeom prst="rect">
            <a:avLst/>
          </a:prstGeom>
        </p:spPr>
      </p:pic>
    </p:spTree>
    <p:extLst>
      <p:ext uri="{BB962C8B-B14F-4D97-AF65-F5344CB8AC3E}">
        <p14:creationId xmlns:p14="http://schemas.microsoft.com/office/powerpoint/2010/main" xmlns="" val="151596195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B03B9534-BEA3-2EDA-CEC8-576F55E0E0E7}"/>
              </a:ext>
            </a:extLst>
          </p:cNvPr>
          <p:cNvSpPr>
            <a:spLocks noGrp="1"/>
          </p:cNvSpPr>
          <p:nvPr>
            <p:ph type="title"/>
          </p:nvPr>
        </p:nvSpPr>
        <p:spPr/>
        <p:txBody>
          <a:bodyPr/>
          <a:lstStyle/>
          <a:p>
            <a:pPr algn="ctr"/>
            <a:r>
              <a:rPr lang="el-GR" dirty="0"/>
              <a:t>Που βοηθάει η πράσινη επιχειρηματικότητα </a:t>
            </a:r>
            <a:r>
              <a:rPr lang="en-US" dirty="0"/>
              <a:t>;</a:t>
            </a:r>
            <a:endParaRPr lang="el-GR" dirty="0"/>
          </a:p>
        </p:txBody>
      </p:sp>
      <p:sp>
        <p:nvSpPr>
          <p:cNvPr id="3" name="Θέση περιεχομένου 2">
            <a:extLst>
              <a:ext uri="{FF2B5EF4-FFF2-40B4-BE49-F238E27FC236}">
                <a16:creationId xmlns="" xmlns:a16="http://schemas.microsoft.com/office/drawing/2014/main" id="{3C1B5036-C043-B019-FFAD-B9D63BB32158}"/>
              </a:ext>
            </a:extLst>
          </p:cNvPr>
          <p:cNvSpPr>
            <a:spLocks noGrp="1"/>
          </p:cNvSpPr>
          <p:nvPr>
            <p:ph idx="1"/>
          </p:nvPr>
        </p:nvSpPr>
        <p:spPr>
          <a:xfrm>
            <a:off x="677334" y="2472856"/>
            <a:ext cx="8596668" cy="3568506"/>
          </a:xfrm>
        </p:spPr>
        <p:txBody>
          <a:bodyPr/>
          <a:lstStyle/>
          <a:p>
            <a:pPr algn="just"/>
            <a:r>
              <a:rPr lang="el-GR" dirty="0"/>
              <a:t>Τα οφέλη της πράσινης επιχειρηματικότητας μπορούν να αποτιμηθούν σε οικονομικούς, περιβαλλοντικούς και κοινωνικούς όρους. Η υιοθέτηση πράσινης στρατηγικής αποτελεί ανταγωνιστικό πλεονέκτημα για μια επιχείρηση και εξασφαλίζει την θετική της εικόνα προς τους πελάτες, τους μετόχους, το προσωπικό και την κοινωνία. Παράλληλα προστατεύει και εξασφαλίζει το περιβάλλον, ενώ δημιουργεί νέες θέσεις εργασίας.</a:t>
            </a:r>
          </a:p>
        </p:txBody>
      </p:sp>
      <p:pic>
        <p:nvPicPr>
          <p:cNvPr id="4" name="Εικόνα 3">
            <a:extLst>
              <a:ext uri="{FF2B5EF4-FFF2-40B4-BE49-F238E27FC236}">
                <a16:creationId xmlns="" xmlns:a16="http://schemas.microsoft.com/office/drawing/2014/main" id="{16CCEAB1-C057-17A2-E4DB-44D5B3A1A5E7}"/>
              </a:ext>
            </a:extLst>
          </p:cNvPr>
          <p:cNvPicPr>
            <a:picLocks noChangeAspect="1"/>
          </p:cNvPicPr>
          <p:nvPr/>
        </p:nvPicPr>
        <p:blipFill>
          <a:blip r:embed="rId2"/>
          <a:stretch>
            <a:fillRect/>
          </a:stretch>
        </p:blipFill>
        <p:spPr>
          <a:xfrm>
            <a:off x="3191435" y="4438950"/>
            <a:ext cx="3598612" cy="2144868"/>
          </a:xfrm>
          <a:prstGeom prst="rect">
            <a:avLst/>
          </a:prstGeom>
        </p:spPr>
      </p:pic>
    </p:spTree>
    <p:extLst>
      <p:ext uri="{BB962C8B-B14F-4D97-AF65-F5344CB8AC3E}">
        <p14:creationId xmlns:p14="http://schemas.microsoft.com/office/powerpoint/2010/main" xmlns="" val="85531208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732DB00-8209-760B-D79F-18E2C8C55857}"/>
              </a:ext>
            </a:extLst>
          </p:cNvPr>
          <p:cNvSpPr>
            <a:spLocks noGrp="1"/>
          </p:cNvSpPr>
          <p:nvPr>
            <p:ph type="title"/>
          </p:nvPr>
        </p:nvSpPr>
        <p:spPr/>
        <p:txBody>
          <a:bodyPr/>
          <a:lstStyle/>
          <a:p>
            <a:r>
              <a:rPr lang="el-GR" dirty="0"/>
              <a:t>Πώς η πράσινη επιχειρηματικότητα σχετίζεται με την τεχνολογική πρόοδο</a:t>
            </a:r>
          </a:p>
        </p:txBody>
      </p:sp>
      <p:sp>
        <p:nvSpPr>
          <p:cNvPr id="3" name="Θέση περιεχομένου 2">
            <a:extLst>
              <a:ext uri="{FF2B5EF4-FFF2-40B4-BE49-F238E27FC236}">
                <a16:creationId xmlns="" xmlns:a16="http://schemas.microsoft.com/office/drawing/2014/main" id="{08E9E2AF-DD6F-D736-6320-C2DC99B3D780}"/>
              </a:ext>
            </a:extLst>
          </p:cNvPr>
          <p:cNvSpPr>
            <a:spLocks noGrp="1"/>
          </p:cNvSpPr>
          <p:nvPr>
            <p:ph idx="1"/>
          </p:nvPr>
        </p:nvSpPr>
        <p:spPr/>
        <p:txBody>
          <a:bodyPr/>
          <a:lstStyle/>
          <a:p>
            <a:r>
              <a:rPr lang="el-GR" dirty="0"/>
              <a:t>Στο κομμάτι της επιστήμης θα μπορούσαμε να επισημάνουμε ότι η μετάβαση στην πράσινη εποχή έχει σημαντικό θετικό αντίκτυπο στην πρόοδο αυτή, της επιστήμης, στην δοκιμή νέων τεχνολογιών, στην εξέλιξη της προ υπάρχουσας τεχνογνωσίας , και γενικά θα λέγαμε ότι οι δύο αυτοί τομείς λειτουργούν παράλληλα και αλληλένδετα , με κοινό στόχο ένα βιώσιμο και πάντα εφικτό μέλλον ….</a:t>
            </a:r>
          </a:p>
        </p:txBody>
      </p:sp>
      <p:pic>
        <p:nvPicPr>
          <p:cNvPr id="6" name="Εικόνα 5">
            <a:extLst>
              <a:ext uri="{FF2B5EF4-FFF2-40B4-BE49-F238E27FC236}">
                <a16:creationId xmlns="" xmlns:a16="http://schemas.microsoft.com/office/drawing/2014/main" id="{65C4FACA-0712-52D2-A877-E1252EE22F3C}"/>
              </a:ext>
            </a:extLst>
          </p:cNvPr>
          <p:cNvPicPr>
            <a:picLocks noChangeAspect="1"/>
          </p:cNvPicPr>
          <p:nvPr/>
        </p:nvPicPr>
        <p:blipFill>
          <a:blip r:embed="rId2"/>
          <a:stretch>
            <a:fillRect/>
          </a:stretch>
        </p:blipFill>
        <p:spPr>
          <a:xfrm>
            <a:off x="3864989" y="3731835"/>
            <a:ext cx="2994581" cy="2994581"/>
          </a:xfrm>
          <a:prstGeom prst="rect">
            <a:avLst/>
          </a:prstGeom>
        </p:spPr>
      </p:pic>
    </p:spTree>
    <p:extLst>
      <p:ext uri="{BB962C8B-B14F-4D97-AF65-F5344CB8AC3E}">
        <p14:creationId xmlns:p14="http://schemas.microsoft.com/office/powerpoint/2010/main" xmlns="" val="52423463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C405490E-F51C-4CF5-84A4-08F7B730F89A}"/>
              </a:ext>
            </a:extLst>
          </p:cNvPr>
          <p:cNvSpPr>
            <a:spLocks noGrp="1"/>
          </p:cNvSpPr>
          <p:nvPr>
            <p:ph type="title"/>
          </p:nvPr>
        </p:nvSpPr>
        <p:spPr/>
        <p:txBody>
          <a:bodyPr/>
          <a:lstStyle/>
          <a:p>
            <a:r>
              <a:rPr lang="el-GR" dirty="0"/>
              <a:t>Η Πράσινη Επιχειρηματικότητα σε εθνικό επίπεδο και τα οφέλη της</a:t>
            </a:r>
          </a:p>
        </p:txBody>
      </p:sp>
      <p:sp>
        <p:nvSpPr>
          <p:cNvPr id="3" name="Θέση περιεχομένου 2">
            <a:extLst>
              <a:ext uri="{FF2B5EF4-FFF2-40B4-BE49-F238E27FC236}">
                <a16:creationId xmlns="" xmlns:a16="http://schemas.microsoft.com/office/drawing/2014/main" id="{46124A8C-18FB-5023-C7EE-BA8045FC85B5}"/>
              </a:ext>
            </a:extLst>
          </p:cNvPr>
          <p:cNvSpPr>
            <a:spLocks noGrp="1"/>
          </p:cNvSpPr>
          <p:nvPr>
            <p:ph idx="1"/>
          </p:nvPr>
        </p:nvSpPr>
        <p:spPr>
          <a:xfrm>
            <a:off x="677334" y="2138901"/>
            <a:ext cx="8562082" cy="4468633"/>
          </a:xfrm>
        </p:spPr>
        <p:txBody>
          <a:bodyPr>
            <a:normAutofit fontScale="85000" lnSpcReduction="20000"/>
          </a:bodyPr>
          <a:lstStyle/>
          <a:p>
            <a:r>
              <a:rPr lang="el-GR" dirty="0"/>
              <a:t>Η πράσινη επιχειρηματικότητα ειδικά τα τελευταία χρόνια ακμάζει παγκοσμίως σε κάθε είδους επιχείρηση και έχει ακόμη περισσότερες προοπτικές για το μέλλον. Στην Ελλάδα τη διετία 2014-2015 η αύξηση ήταν μόλις 2,7%, ενώ στη διετία 2019-2020 το ποσοστό αύξησης αγγίζει 7,3%. Είναι ξεκάθαρο ότι καθυστερήσεις στην ανάπτυξη της πράσινης επιχειρηματικότητας, έχουν δυσμενείς οικονομικές συνέπειες για τη χώρα. Για παράδειγμα θα μπορούσαμε να είχαμε: </a:t>
            </a:r>
          </a:p>
          <a:p>
            <a:r>
              <a:rPr lang="el-GR" dirty="0"/>
              <a:t>Μεγαλύτερη ενεργειακή αυτονομία αν είχαν αξιοποιηθεί περισσότερο οι Ανανεώσιμες Πηγές Ενέργειας (ΑΠΕ)</a:t>
            </a:r>
          </a:p>
          <a:p>
            <a:r>
              <a:rPr lang="el-GR" dirty="0"/>
              <a:t>Αυξημένα έσοδα από περισσότερες και υψηλότερες εισοδηματικά τουριστικές ροές (από έρευνα της bookingcom προέκυψε ότι το 87% των ταξιδιωτών απ’ όλο τον κόσμο επιθυμεί ταξίδια αειφόρας, παρά το αυξημένο κόστος, που σημαίνουν διαμονή σε πράσινα καταλύματα) </a:t>
            </a:r>
          </a:p>
          <a:p>
            <a:r>
              <a:rPr lang="el-GR" dirty="0"/>
              <a:t>Λιγότερα περιβαλλοντικά πρόστιμα κ.α.</a:t>
            </a:r>
          </a:p>
          <a:p>
            <a:endParaRPr lang="el-GR" dirty="0"/>
          </a:p>
          <a:p>
            <a:r>
              <a:rPr lang="el-GR" dirty="0"/>
              <a:t>Η χώρα μας διαθέτει συγκριτικό πλεονέκτημα έναντι άλλων χωρών για την αξιοποίηση των ΑΠΕ (ηλιοφάνεια, υψηλές εντάσεις ανέμων ιδίως στα νησιά κ.α.), την αξιοποίηση του οικοτουρισμού (διαθέτει ένα από τα πλουσιότερα οικοσυστήματα παγκοσμίως), αλλά και πολλά περιθώρια βελτίωσης σε άλλους πράσινους τομείς όπως η ενεργειακή αναβάθμιση κτιρίων, η κυκλική οικονομία μέσω της χρηστής διαχείρισης καταλοίπων κ.α.</a:t>
            </a:r>
          </a:p>
          <a:p>
            <a:endParaRPr lang="el-GR" dirty="0"/>
          </a:p>
        </p:txBody>
      </p:sp>
    </p:spTree>
    <p:extLst>
      <p:ext uri="{BB962C8B-B14F-4D97-AF65-F5344CB8AC3E}">
        <p14:creationId xmlns:p14="http://schemas.microsoft.com/office/powerpoint/2010/main" xmlns="" val="153472430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DC139F1-7ED9-C54E-B6D9-299FF9755EDE}"/>
              </a:ext>
            </a:extLst>
          </p:cNvPr>
          <p:cNvSpPr>
            <a:spLocks noGrp="1"/>
          </p:cNvSpPr>
          <p:nvPr>
            <p:ph type="title"/>
          </p:nvPr>
        </p:nvSpPr>
        <p:spPr/>
        <p:txBody>
          <a:bodyPr/>
          <a:lstStyle/>
          <a:p>
            <a:r>
              <a:rPr lang="el-GR" dirty="0"/>
              <a:t>Τί ακριβώς είναι η Πράσινη Συμφωνία </a:t>
            </a:r>
            <a:r>
              <a:rPr lang="en-US" dirty="0"/>
              <a:t>;</a:t>
            </a:r>
            <a:endParaRPr lang="el-GR" dirty="0"/>
          </a:p>
        </p:txBody>
      </p:sp>
      <p:sp>
        <p:nvSpPr>
          <p:cNvPr id="3" name="Θέση περιεχομένου 2">
            <a:extLst>
              <a:ext uri="{FF2B5EF4-FFF2-40B4-BE49-F238E27FC236}">
                <a16:creationId xmlns="" xmlns:a16="http://schemas.microsoft.com/office/drawing/2014/main" id="{003F53C4-43C3-398E-DB67-BE36BEAA999D}"/>
              </a:ext>
            </a:extLst>
          </p:cNvPr>
          <p:cNvSpPr>
            <a:spLocks noGrp="1"/>
          </p:cNvSpPr>
          <p:nvPr>
            <p:ph idx="1"/>
          </p:nvPr>
        </p:nvSpPr>
        <p:spPr>
          <a:xfrm>
            <a:off x="677334" y="1930401"/>
            <a:ext cx="6289074" cy="3367464"/>
          </a:xfrm>
        </p:spPr>
        <p:txBody>
          <a:bodyPr>
            <a:normAutofit lnSpcReduction="10000"/>
          </a:bodyPr>
          <a:lstStyle/>
          <a:p>
            <a:pPr marL="0" indent="0" algn="just">
              <a:buNone/>
            </a:pPr>
            <a:r>
              <a:rPr lang="el-GR" dirty="0"/>
              <a:t/>
            </a:r>
            <a:br>
              <a:rPr lang="el-GR" dirty="0"/>
            </a:br>
            <a:endParaRPr lang="el-GR" dirty="0"/>
          </a:p>
          <a:p>
            <a:pPr algn="just"/>
            <a:r>
              <a:rPr lang="el-GR" dirty="0"/>
              <a:t>Η Ευρωπαϊκή Πράσινη Συμφωνία είναι μια δέσμη πρωτοβουλιών πολιτικής, η </a:t>
            </a:r>
            <a:r>
              <a:rPr lang="el-GR" dirty="0">
                <a:latin typeface="Arial" panose="020B0604020202020204" pitchFamily="34" charset="0"/>
                <a:cs typeface="Arial" panose="020B0604020202020204" pitchFamily="34" charset="0"/>
              </a:rPr>
              <a:t>οποία έχει ως στόχο να θέσει την ΕΕ σε τροχιά προς την πράσινη μετάβαση, με απώτερο στόχο την επίτευξη κλιματικής ουδετερότητας έως το 2050. Στηρίζει τον μετασχηματισμό της ΕΕ σε μια δίκαιη και ευημερούσα κοινωνία με σύγχρονη, πράσινη και ανταγωνιστική οικονομία. Υπογραμμίζει την ανάγκη για μια ολιστική και δια τομεακή προσέγγιση, στο πλαίσιο της οποίας όλοι οι σχετικοί τομείς πολιτικής συμβάλλουν στην επίτευξη του απώτερου στόχου για το κλίμα. </a:t>
            </a:r>
          </a:p>
        </p:txBody>
      </p:sp>
      <p:pic>
        <p:nvPicPr>
          <p:cNvPr id="4" name="Εικόνα 3">
            <a:extLst>
              <a:ext uri="{FF2B5EF4-FFF2-40B4-BE49-F238E27FC236}">
                <a16:creationId xmlns="" xmlns:a16="http://schemas.microsoft.com/office/drawing/2014/main" id="{5A8AD6F0-8B33-0FC3-497A-4EE83FD1BC9E}"/>
              </a:ext>
            </a:extLst>
          </p:cNvPr>
          <p:cNvPicPr>
            <a:picLocks noChangeAspect="1"/>
          </p:cNvPicPr>
          <p:nvPr/>
        </p:nvPicPr>
        <p:blipFill>
          <a:blip r:embed="rId2"/>
          <a:stretch>
            <a:fillRect/>
          </a:stretch>
        </p:blipFill>
        <p:spPr>
          <a:xfrm>
            <a:off x="7345930" y="2386619"/>
            <a:ext cx="4517301" cy="2540982"/>
          </a:xfrm>
          <a:prstGeom prst="rect">
            <a:avLst/>
          </a:prstGeom>
        </p:spPr>
      </p:pic>
    </p:spTree>
    <p:extLst>
      <p:ext uri="{BB962C8B-B14F-4D97-AF65-F5344CB8AC3E}">
        <p14:creationId xmlns:p14="http://schemas.microsoft.com/office/powerpoint/2010/main" xmlns="" val="1550802042"/>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Πράσινη Επιχειρηματικότητα και Βιώσιμη Ανάπτυξη">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Πράσινη Επιχειρηματικότητα και Βιώσιμη Ανάπτυξη</Template>
  <TotalTime>0</TotalTime>
  <Words>1055</Words>
  <Application>Microsoft Office PowerPoint</Application>
  <PresentationFormat>Προσαρμογή</PresentationFormat>
  <Paragraphs>55</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Πράσινη Επιχειρηματικότητα και Βιώσιμη Ανάπτυξη</vt:lpstr>
      <vt:lpstr>Πράσινη Επιχειρηματικότητα και Βιώσιμη Ανάπτυξη</vt:lpstr>
      <vt:lpstr>Τί ονομάζουμε πράσινη επιχειρηματικότητα ;</vt:lpstr>
      <vt:lpstr>Πράσινη Επιχειρηματικότητα</vt:lpstr>
      <vt:lpstr>Τί ονομάζουμε βιώσιμη ανάπτυξη ; </vt:lpstr>
      <vt:lpstr>Βιώσιμη Ανάπτυξη</vt:lpstr>
      <vt:lpstr>Που βοηθάει η πράσινη επιχειρηματικότητα ;</vt:lpstr>
      <vt:lpstr>Πώς η πράσινη επιχειρηματικότητα σχετίζεται με την τεχνολογική πρόοδο</vt:lpstr>
      <vt:lpstr>Η Πράσινη Επιχειρηματικότητα σε εθνικό επίπεδο και τα οφέλη της</vt:lpstr>
      <vt:lpstr>Τί ακριβώς είναι η Πράσινη Συμφωνία ;</vt:lpstr>
      <vt:lpstr>Πώς μπορεί μία επιχείρηση να γίνει ‘πράσινη’ ;</vt:lpstr>
      <vt:lpstr>Διαφάνεια 11</vt:lpstr>
      <vt:lpstr>Επαγγέλματα που επωφελούνται από την πράσινη επιχειρηματικότητα</vt:lpstr>
      <vt:lpstr>Βιομηχανία Καλλυντικών και πώς η πράσινη επιχειρηματικότητα ωφελεί τον συγκεκριμένο τομέα</vt:lpstr>
      <vt:lpstr>Διαφάνεια 14</vt:lpstr>
      <vt:lpstr>Πηγές</vt:lpstr>
      <vt:lpstr>Διαφάνεια 16</vt:lpstr>
      <vt:lpstr>Σας ευχαριστούμε πολύ για τον χρόνο και την προσοχή σας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Πράσινη Επιχειρηματικότητα και Βιώσιμη Ανάπτυξη</dc:title>
  <dc:creator>user</dc:creator>
  <cp:lastModifiedBy>user</cp:lastModifiedBy>
  <cp:revision>1</cp:revision>
  <dcterms:created xsi:type="dcterms:W3CDTF">2023-05-30T08:16:40Z</dcterms:created>
  <dcterms:modified xsi:type="dcterms:W3CDTF">2023-05-30T08:17:19Z</dcterms:modified>
</cp:coreProperties>
</file>